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C5B3"/>
    <a:srgbClr val="7D1F45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7" autoAdjust="0"/>
    <p:restoredTop sz="94660"/>
  </p:normalViewPr>
  <p:slideViewPr>
    <p:cSldViewPr snapToGrid="0">
      <p:cViewPr varScale="1">
        <p:scale>
          <a:sx n="85" d="100"/>
          <a:sy n="85" d="100"/>
        </p:scale>
        <p:origin x="32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6922B-EB41-48C9-A101-EADCEB882F28}" type="datetimeFigureOut">
              <a:rPr lang="es-MX" smtClean="0"/>
              <a:t>29/ene.2025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7EC86-60AC-44A7-87CF-7BBA0F44DB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989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2" b="81651"/>
          <a:stretch/>
        </p:blipFill>
        <p:spPr>
          <a:xfrm>
            <a:off x="1" y="19049"/>
            <a:ext cx="6858000" cy="1409701"/>
          </a:xfrm>
          <a:prstGeom prst="rect">
            <a:avLst/>
          </a:prstGeom>
        </p:spPr>
      </p:pic>
      <p:pic>
        <p:nvPicPr>
          <p:cNvPr id="3" name="Imagen 2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89" r="92500"/>
          <a:stretch/>
        </p:blipFill>
        <p:spPr>
          <a:xfrm>
            <a:off x="19051" y="1771650"/>
            <a:ext cx="514349" cy="7226339"/>
          </a:xfrm>
          <a:prstGeom prst="rect">
            <a:avLst/>
          </a:prstGeom>
        </p:spPr>
      </p:pic>
      <p:pic>
        <p:nvPicPr>
          <p:cNvPr id="4" name="Imagen 3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9" t="88708" r="38167" b="3204"/>
          <a:stretch/>
        </p:blipFill>
        <p:spPr>
          <a:xfrm>
            <a:off x="2350770" y="8308379"/>
            <a:ext cx="2156461" cy="72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50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8352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3848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449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506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7691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654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486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247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4045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9923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D9D1F-6AA1-480B-AF45-2464419B5F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6112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gobiernoabierto.pueblacapital.gob.mx/info-comple/normativa-presu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obiernoabierto.pueblacapital.gob.mx/info-comple-lateral" TargetMode="External"/><Relationship Id="rId2" Type="http://schemas.openxmlformats.org/officeDocument/2006/relationships/hyperlink" Target="https://gobiernoabierto.pueblacapital.gob.mx/info-comple/normativa-pres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obiernoabierto.pueblacapital.gob.mx/info-comple/normativa-presu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35378" y="2255924"/>
            <a:ext cx="562186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40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Versión ciudadana de la Ley de Ingresos y del Presupuesto de </a:t>
            </a:r>
            <a:r>
              <a:rPr lang="es-MX" sz="40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Egresos del Municipio de Puebla para el ejercicio </a:t>
            </a:r>
            <a:endParaRPr lang="es-MX" sz="4000" dirty="0" smtClean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  <a:p>
            <a:pPr algn="ctr">
              <a:spcAft>
                <a:spcPts val="0"/>
              </a:spcAft>
            </a:pPr>
            <a:r>
              <a:rPr lang="es-MX" sz="4000" b="1" dirty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2025</a:t>
            </a:r>
            <a:endParaRPr lang="es-MX" sz="40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4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71686" y="1373980"/>
            <a:ext cx="56218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</a:t>
            </a:r>
            <a:r>
              <a:rPr lang="es-ES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Contiene la clasificación por tipo de gasto</a:t>
            </a: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?</a:t>
            </a:r>
            <a:endParaRPr lang="es-MX" sz="16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4DC3ACC-DEDC-4A3D-ADB9-14B5BAB9294F}"/>
              </a:ext>
            </a:extLst>
          </p:cNvPr>
          <p:cNvSpPr txBox="1"/>
          <p:nvPr/>
        </p:nvSpPr>
        <p:spPr>
          <a:xfrm>
            <a:off x="488421" y="4149509"/>
            <a:ext cx="6293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s-ES" sz="1000" dirty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</a:rPr>
              <a:t>Fuente: Presupuestos de Egresos del Honorable Ayuntamiento del Municipio de Puebla, para el Ejercicio Fiscal 2025</a:t>
            </a:r>
            <a:r>
              <a:rPr lang="es-ES" sz="1000" dirty="0" smtClean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</a:rPr>
              <a:t>: </a:t>
            </a:r>
            <a:r>
              <a:rPr lang="es-ES" sz="1000" dirty="0" smtClean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  <a:hlinkClick r:id="rId2"/>
              </a:rPr>
              <a:t>https</a:t>
            </a:r>
            <a:r>
              <a:rPr lang="es-ES" sz="1000" dirty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  <a:hlinkClick r:id="rId2"/>
              </a:rPr>
              <a:t>://</a:t>
            </a:r>
            <a:r>
              <a:rPr lang="es-ES" sz="1000" dirty="0" smtClean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  <a:hlinkClick r:id="rId2"/>
              </a:rPr>
              <a:t>gobiernoabierto.pueblacapital.gob.mx/info-comple/normativa-presu</a:t>
            </a:r>
            <a:r>
              <a:rPr lang="es-ES" sz="1000" dirty="0" smtClean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</a:rPr>
              <a:t>.Ruta </a:t>
            </a:r>
            <a:r>
              <a:rPr lang="es-ES" sz="1000" dirty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</a:rPr>
              <a:t>de acceso: Portal de Gobierno Abierto del H. Ayuntamiento de Puebla &gt; Transparencia &gt; Información Complementaria &gt; Normatividad Presupuestal</a:t>
            </a: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414130"/>
              </p:ext>
            </p:extLst>
          </p:nvPr>
        </p:nvGraphicFramePr>
        <p:xfrm>
          <a:off x="566420" y="1810226"/>
          <a:ext cx="5974080" cy="232473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65814">
                  <a:extLst>
                    <a:ext uri="{9D8B030D-6E8A-4147-A177-3AD203B41FA5}">
                      <a16:colId xmlns:a16="http://schemas.microsoft.com/office/drawing/2014/main" val="3605967658"/>
                    </a:ext>
                  </a:extLst>
                </a:gridCol>
                <a:gridCol w="3812650">
                  <a:extLst>
                    <a:ext uri="{9D8B030D-6E8A-4147-A177-3AD203B41FA5}">
                      <a16:colId xmlns:a16="http://schemas.microsoft.com/office/drawing/2014/main" val="2617479821"/>
                    </a:ext>
                  </a:extLst>
                </a:gridCol>
                <a:gridCol w="1695616">
                  <a:extLst>
                    <a:ext uri="{9D8B030D-6E8A-4147-A177-3AD203B41FA5}">
                      <a16:colId xmlns:a16="http://schemas.microsoft.com/office/drawing/2014/main" val="3735716048"/>
                    </a:ext>
                  </a:extLst>
                </a:gridCol>
              </a:tblGrid>
              <a:tr h="474980">
                <a:tc gridSpan="2">
                  <a:txBody>
                    <a:bodyPr/>
                    <a:lstStyle/>
                    <a:p>
                      <a:pPr marL="24130" algn="ctr">
                        <a:spcBef>
                          <a:spcPts val="72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Concepto</a:t>
                      </a:r>
                      <a:endParaRPr lang="es-MX" sz="1050" b="0" dirty="0">
                        <a:effectLst/>
                        <a:latin typeface="Poppins SemiBold" panose="00000700000000000000" pitchFamily="2" charset="0"/>
                        <a:ea typeface="Calibri" panose="020F0502020204030204" pitchFamily="34" charset="0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5295" marR="27305" indent="-102235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2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Presupuesto </a:t>
                      </a:r>
                      <a:r>
                        <a:rPr lang="es-ES" sz="1000" b="0" spc="-1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Aprobado</a:t>
                      </a:r>
                      <a:endParaRPr lang="es-MX" sz="1050" b="0" dirty="0">
                        <a:effectLst/>
                        <a:latin typeface="Poppins SemiBold" panose="00000700000000000000" pitchFamily="2" charset="0"/>
                        <a:ea typeface="Calibri" panose="020F0502020204030204" pitchFamily="34" charset="0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655497"/>
                  </a:ext>
                </a:extLst>
              </a:tr>
              <a:tr h="306705">
                <a:tc>
                  <a:txBody>
                    <a:bodyPr/>
                    <a:lstStyle/>
                    <a:p>
                      <a:pPr marL="30480" algn="ctr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Gasto</a:t>
                      </a:r>
                      <a:r>
                        <a:rPr lang="es-ES" sz="1000" b="0" spc="-1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Corriente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0320" algn="r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$6,423,104,523.00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1469363"/>
                  </a:ext>
                </a:extLst>
              </a:tr>
              <a:tr h="308610">
                <a:tc>
                  <a:txBody>
                    <a:bodyPr/>
                    <a:lstStyle/>
                    <a:p>
                      <a:pPr marL="304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s-ES" sz="1000" b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Gasto</a:t>
                      </a:r>
                      <a:r>
                        <a:rPr lang="es-ES" sz="1000" b="0" spc="-3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b="0" spc="-1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Capital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590" algn="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$767,486,132.00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9134825"/>
                  </a:ext>
                </a:extLst>
              </a:tr>
              <a:tr h="308610">
                <a:tc>
                  <a:txBody>
                    <a:bodyPr/>
                    <a:lstStyle/>
                    <a:p>
                      <a:pPr marL="304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3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Amortización</a:t>
                      </a:r>
                      <a:r>
                        <a:rPr lang="es-ES" sz="1000" b="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b="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la</a:t>
                      </a:r>
                      <a:r>
                        <a:rPr lang="es-ES" sz="1000" b="0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deuda</a:t>
                      </a:r>
                      <a:r>
                        <a:rPr lang="es-ES" sz="1000" b="0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disminución</a:t>
                      </a:r>
                      <a:r>
                        <a:rPr lang="es-ES" sz="1000" b="0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b="0" spc="-2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pasivos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780" algn="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2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$0.00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6451264"/>
                  </a:ext>
                </a:extLst>
              </a:tr>
              <a:tr h="308610">
                <a:tc>
                  <a:txBody>
                    <a:bodyPr/>
                    <a:lstStyle/>
                    <a:p>
                      <a:pPr marL="30480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4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s-ES" sz="1000" b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Pensiones</a:t>
                      </a:r>
                      <a:r>
                        <a:rPr lang="es-ES" sz="1000" b="0" spc="-2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Jubilaciones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0320" algn="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$145,152,904.00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1012747"/>
                  </a:ext>
                </a:extLst>
              </a:tr>
              <a:tr h="308610">
                <a:tc>
                  <a:txBody>
                    <a:bodyPr/>
                    <a:lstStyle/>
                    <a:p>
                      <a:pPr marL="30480" algn="ctr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5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Participaciones</a:t>
                      </a:r>
                      <a:endParaRPr lang="es-MX" sz="1050" b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9050" algn="r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2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$0.00</a:t>
                      </a:r>
                      <a:endParaRPr lang="es-MX" sz="1050" b="0" dirty="0">
                        <a:effectLst/>
                        <a:latin typeface="Poppins" panose="00000500000000000000" pitchFamily="2" charset="0"/>
                        <a:ea typeface="Calibri" panose="020F0502020204030204" pitchFamily="34" charset="0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3208678"/>
                  </a:ext>
                </a:extLst>
              </a:tr>
              <a:tr h="308610">
                <a:tc gridSpan="2">
                  <a:txBody>
                    <a:bodyPr/>
                    <a:lstStyle/>
                    <a:p>
                      <a:pPr marL="24130" marR="1905" algn="ctr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Total</a:t>
                      </a:r>
                      <a:endParaRPr lang="es-MX" sz="1050" b="0" dirty="0">
                        <a:effectLst/>
                        <a:latin typeface="Poppins SemiBold" panose="00000700000000000000" pitchFamily="2" charset="0"/>
                        <a:ea typeface="Calibri" panose="020F0502020204030204" pitchFamily="34" charset="0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21590" algn="r"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$7,335,743,559.00</a:t>
                      </a:r>
                      <a:endParaRPr lang="es-MX" sz="1050" b="0" dirty="0">
                        <a:effectLst/>
                        <a:latin typeface="Poppins SemiBold" panose="00000700000000000000" pitchFamily="2" charset="0"/>
                        <a:ea typeface="Calibri" panose="020F0502020204030204" pitchFamily="34" charset="0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639625"/>
                  </a:ext>
                </a:extLst>
              </a:tr>
            </a:tbl>
          </a:graphicData>
        </a:graphic>
      </p:graphicFrame>
      <p:sp>
        <p:nvSpPr>
          <p:cNvPr id="8" name="Rectángulo 7"/>
          <p:cNvSpPr/>
          <p:nvPr/>
        </p:nvSpPr>
        <p:spPr>
          <a:xfrm>
            <a:off x="749685" y="5062443"/>
            <a:ext cx="56218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</a:t>
            </a:r>
            <a:r>
              <a:rPr lang="es-ES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Contiene la clasificación funcional a nivel de finalidad, función y </a:t>
            </a:r>
            <a:r>
              <a:rPr lang="es-ES" sz="1600" b="1" dirty="0" err="1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subfunción</a:t>
            </a: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?</a:t>
            </a:r>
            <a:endParaRPr lang="es-MX" sz="16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62818"/>
              </p:ext>
            </p:extLst>
          </p:nvPr>
        </p:nvGraphicFramePr>
        <p:xfrm>
          <a:off x="566420" y="5711154"/>
          <a:ext cx="5974080" cy="258387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564871">
                  <a:extLst>
                    <a:ext uri="{9D8B030D-6E8A-4147-A177-3AD203B41FA5}">
                      <a16:colId xmlns:a16="http://schemas.microsoft.com/office/drawing/2014/main" val="2446938350"/>
                    </a:ext>
                  </a:extLst>
                </a:gridCol>
                <a:gridCol w="1409209">
                  <a:extLst>
                    <a:ext uri="{9D8B030D-6E8A-4147-A177-3AD203B41FA5}">
                      <a16:colId xmlns:a16="http://schemas.microsoft.com/office/drawing/2014/main" val="450967095"/>
                    </a:ext>
                  </a:extLst>
                </a:gridCol>
              </a:tblGrid>
              <a:tr h="437627">
                <a:tc>
                  <a:txBody>
                    <a:bodyPr/>
                    <a:lstStyle/>
                    <a:p>
                      <a:pPr marL="1089660">
                        <a:spcBef>
                          <a:spcPts val="66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Finalidad</a:t>
                      </a:r>
                      <a:r>
                        <a:rPr lang="es-ES" sz="1000" b="1" spc="-4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/</a:t>
                      </a:r>
                      <a:r>
                        <a:rPr lang="es-ES" sz="1000" b="1" spc="-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Función</a:t>
                      </a:r>
                      <a:r>
                        <a:rPr lang="es-ES" sz="1000" b="1" spc="-40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/</a:t>
                      </a:r>
                      <a:r>
                        <a:rPr lang="es-ES" sz="1000" b="1" spc="-2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 err="1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Subfunción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tc>
                  <a:txBody>
                    <a:bodyPr/>
                    <a:lstStyle/>
                    <a:p>
                      <a:pPr marL="340995" indent="-94615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2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Presupuesto </a:t>
                      </a:r>
                      <a:r>
                        <a:rPr lang="es-ES" sz="1000" b="1" spc="-1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Aprobado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236535"/>
                  </a:ext>
                </a:extLst>
              </a:tr>
              <a:tr h="266327">
                <a:tc>
                  <a:txBody>
                    <a:bodyPr/>
                    <a:lstStyle/>
                    <a:p>
                      <a:pPr marL="48260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</a:t>
                      </a:r>
                      <a:r>
                        <a:rPr lang="es-ES" sz="1000" b="1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Gobierno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$4,273,147,019.00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43669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188595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1.3</a:t>
                      </a:r>
                      <a:r>
                        <a:rPr lang="es-ES" sz="1000" b="1" spc="-3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Coordinación</a:t>
                      </a:r>
                      <a:r>
                        <a:rPr lang="es-ES" sz="1000" b="1" spc="-3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b="1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la</a:t>
                      </a:r>
                      <a:r>
                        <a:rPr lang="es-ES" sz="1000" b="1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Política</a:t>
                      </a:r>
                      <a:r>
                        <a:rPr lang="es-ES" sz="1000" b="1" spc="-2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b="1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Gobierno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$620,555,924.00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6809905"/>
                  </a:ext>
                </a:extLst>
              </a:tr>
              <a:tr h="269453">
                <a:tc>
                  <a:txBody>
                    <a:bodyPr/>
                    <a:lstStyle/>
                    <a:p>
                      <a:pPr marL="327025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1.3.2</a:t>
                      </a:r>
                      <a:r>
                        <a:rPr lang="es-ES" sz="1000" spc="-5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Política</a:t>
                      </a:r>
                      <a:r>
                        <a:rPr lang="es-ES" sz="100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Interior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845" algn="r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$350,458,990.00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7829191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1.3.3</a:t>
                      </a:r>
                      <a:r>
                        <a:rPr lang="es-ES" sz="1000" spc="-7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Preservación</a:t>
                      </a:r>
                      <a:r>
                        <a:rPr lang="es-ES" sz="1000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spc="-6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Cuidado</a:t>
                      </a:r>
                      <a:r>
                        <a:rPr lang="es-ES" sz="100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del</a:t>
                      </a:r>
                      <a:r>
                        <a:rPr lang="es-ES" sz="1000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Patrimonio</a:t>
                      </a:r>
                      <a:r>
                        <a:rPr lang="es-ES" sz="1000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Público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667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$93,985,443.00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331260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1.3.4</a:t>
                      </a:r>
                      <a:r>
                        <a:rPr lang="es-ES" sz="100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Función</a:t>
                      </a:r>
                      <a:r>
                        <a:rPr lang="es-ES" sz="1000" spc="-3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Pública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$43,205,179.00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8159768"/>
                  </a:ext>
                </a:extLst>
              </a:tr>
              <a:tr h="26945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1.3.5</a:t>
                      </a:r>
                      <a:r>
                        <a:rPr lang="es-ES" sz="1000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Asuntos</a:t>
                      </a:r>
                      <a:r>
                        <a:rPr lang="es-ES" sz="1000" spc="-3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Jurídicos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$132,906,312.00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8067209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18859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1.5</a:t>
                      </a:r>
                      <a:r>
                        <a:rPr lang="es-ES" sz="1000" b="1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Asuntos</a:t>
                      </a:r>
                      <a:r>
                        <a:rPr lang="es-ES" sz="1000" b="1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Financieros</a:t>
                      </a:r>
                      <a:r>
                        <a:rPr lang="es-ES" sz="1000" b="1" spc="-3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1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Hacendarios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$1,867,246,491.00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5572107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1.5.1</a:t>
                      </a:r>
                      <a:r>
                        <a:rPr lang="es-ES" sz="1000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Asuntos</a:t>
                      </a:r>
                      <a:r>
                        <a:rPr lang="es-ES" sz="1000" spc="-3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Financieros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$1,867,246,491.00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1998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4396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030455"/>
              </p:ext>
            </p:extLst>
          </p:nvPr>
        </p:nvGraphicFramePr>
        <p:xfrm>
          <a:off x="566420" y="1381866"/>
          <a:ext cx="5974080" cy="580168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564871">
                  <a:extLst>
                    <a:ext uri="{9D8B030D-6E8A-4147-A177-3AD203B41FA5}">
                      <a16:colId xmlns:a16="http://schemas.microsoft.com/office/drawing/2014/main" val="2446938350"/>
                    </a:ext>
                  </a:extLst>
                </a:gridCol>
                <a:gridCol w="1409209">
                  <a:extLst>
                    <a:ext uri="{9D8B030D-6E8A-4147-A177-3AD203B41FA5}">
                      <a16:colId xmlns:a16="http://schemas.microsoft.com/office/drawing/2014/main" val="450967095"/>
                    </a:ext>
                  </a:extLst>
                </a:gridCol>
              </a:tblGrid>
              <a:tr h="437627">
                <a:tc>
                  <a:txBody>
                    <a:bodyPr/>
                    <a:lstStyle/>
                    <a:p>
                      <a:pPr marL="1089660">
                        <a:spcBef>
                          <a:spcPts val="66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Finalidad</a:t>
                      </a:r>
                      <a:r>
                        <a:rPr lang="es-ES" sz="1000" b="1" spc="-4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/</a:t>
                      </a:r>
                      <a:r>
                        <a:rPr lang="es-ES" sz="1000" b="1" spc="-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Función</a:t>
                      </a:r>
                      <a:r>
                        <a:rPr lang="es-ES" sz="1000" b="1" spc="-40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/</a:t>
                      </a:r>
                      <a:r>
                        <a:rPr lang="es-ES" sz="1000" b="1" spc="-2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 err="1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Subfunción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tc>
                  <a:txBody>
                    <a:bodyPr/>
                    <a:lstStyle/>
                    <a:p>
                      <a:pPr marL="340995" indent="-94615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2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Presupuesto </a:t>
                      </a:r>
                      <a:r>
                        <a:rPr lang="es-ES" sz="1000" b="1" spc="-1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Aprobado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236535"/>
                  </a:ext>
                </a:extLst>
              </a:tr>
              <a:tr h="266327">
                <a:tc>
                  <a:txBody>
                    <a:bodyPr/>
                    <a:lstStyle/>
                    <a:p>
                      <a:pPr marR="57785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1.7</a:t>
                      </a:r>
                      <a:r>
                        <a:rPr lang="es-ES" sz="1000" b="1" spc="-5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Asuntos</a:t>
                      </a:r>
                      <a:r>
                        <a:rPr lang="es-ES" sz="1000" b="1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b="1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Orden</a:t>
                      </a:r>
                      <a:r>
                        <a:rPr lang="es-ES" sz="1000" b="1" spc="-5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Público</a:t>
                      </a:r>
                      <a:r>
                        <a:rPr lang="es-ES" sz="1000" b="1" spc="-3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1" spc="-45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b="1" spc="-2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Seguridad</a:t>
                      </a:r>
                      <a:r>
                        <a:rPr lang="es-ES" sz="1000" b="1" spc="-4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Interior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$1,595,529,101.00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2979264"/>
                  </a:ext>
                </a:extLst>
              </a:tr>
              <a:tr h="269453">
                <a:tc>
                  <a:txBody>
                    <a:bodyPr/>
                    <a:lstStyle/>
                    <a:p>
                      <a:pPr marL="327025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1.7.1</a:t>
                      </a:r>
                      <a:r>
                        <a:rPr lang="es-ES" sz="1000" spc="-2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Policía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00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$1,595,529,101.00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2603902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18859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1.8</a:t>
                      </a:r>
                      <a:r>
                        <a:rPr lang="es-ES" sz="1000" b="1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Otros</a:t>
                      </a:r>
                      <a:r>
                        <a:rPr lang="es-ES" sz="1000" b="1" spc="-3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Servicios</a:t>
                      </a:r>
                      <a:r>
                        <a:rPr lang="es-ES" sz="1000" b="1" spc="-4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Generales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$189,815,503.00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2091428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1.8.3</a:t>
                      </a:r>
                      <a:r>
                        <a:rPr lang="es-ES" sz="1000" spc="-6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Servicios</a:t>
                      </a:r>
                      <a:r>
                        <a:rPr lang="es-ES" sz="1000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Comunicación</a:t>
                      </a:r>
                      <a:r>
                        <a:rPr lang="es-ES" sz="1000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Medios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$181,921,711.00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4567616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1.8.4</a:t>
                      </a:r>
                      <a:r>
                        <a:rPr lang="es-ES" sz="1000" spc="-5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Acceso</a:t>
                      </a:r>
                      <a:r>
                        <a:rPr lang="es-ES" sz="1000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</a:t>
                      </a:r>
                      <a:r>
                        <a:rPr lang="es-ES" sz="1000" spc="-5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la</a:t>
                      </a:r>
                      <a:r>
                        <a:rPr lang="es-ES" sz="1000" spc="-5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Información</a:t>
                      </a:r>
                      <a:r>
                        <a:rPr lang="es-ES" sz="1000" spc="-3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Pública</a:t>
                      </a:r>
                      <a:r>
                        <a:rPr lang="es-ES" sz="1000" spc="-3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Gubernamental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667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$7,893,792.00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9565423"/>
                  </a:ext>
                </a:extLst>
              </a:tr>
              <a:tr h="269453">
                <a:tc>
                  <a:txBody>
                    <a:bodyPr/>
                    <a:lstStyle/>
                    <a:p>
                      <a:pPr marL="48260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</a:t>
                      </a:r>
                      <a:r>
                        <a:rPr lang="es-ES" sz="1000" b="1" spc="-3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Desarrollo</a:t>
                      </a:r>
                      <a:r>
                        <a:rPr lang="es-ES" sz="1000" b="1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Social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$2,958,675,895.00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954215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18859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2.1</a:t>
                      </a:r>
                      <a:r>
                        <a:rPr lang="es-ES" sz="1000" b="1" spc="-4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Protección</a:t>
                      </a:r>
                      <a:r>
                        <a:rPr lang="es-ES" sz="1000" b="1" spc="-4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ambiental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$672,343,409.00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0627107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2.1.1</a:t>
                      </a:r>
                      <a:r>
                        <a:rPr lang="es-ES" sz="1000" spc="-5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Ordenación</a:t>
                      </a:r>
                      <a:r>
                        <a:rPr lang="es-ES" sz="1000" spc="-3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spc="-5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Desechos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$553,755,814.00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7087542"/>
                  </a:ext>
                </a:extLst>
              </a:tr>
              <a:tr h="266327">
                <a:tc>
                  <a:txBody>
                    <a:bodyPr/>
                    <a:lstStyle/>
                    <a:p>
                      <a:pPr marR="55753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2.1.5</a:t>
                      </a:r>
                      <a:r>
                        <a:rPr lang="es-ES" sz="1000" spc="-6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Protección</a:t>
                      </a:r>
                      <a:r>
                        <a:rPr lang="es-ES" sz="1000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</a:t>
                      </a:r>
                      <a:r>
                        <a:rPr lang="es-ES" sz="1000" spc="-4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la</a:t>
                      </a:r>
                      <a:r>
                        <a:rPr lang="es-ES" sz="1000" spc="-6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diversidad</a:t>
                      </a:r>
                      <a:r>
                        <a:rPr lang="es-ES" sz="1000" spc="-3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biológica</a:t>
                      </a:r>
                      <a:r>
                        <a:rPr lang="es-ES" sz="1000" spc="-3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spc="-4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del</a:t>
                      </a:r>
                      <a:r>
                        <a:rPr lang="es-ES" sz="1000" spc="-5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paisaje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667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$118,587,595.00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206842"/>
                  </a:ext>
                </a:extLst>
              </a:tr>
              <a:tr h="269453">
                <a:tc>
                  <a:txBody>
                    <a:bodyPr/>
                    <a:lstStyle/>
                    <a:p>
                      <a:pPr marL="188595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2.2</a:t>
                      </a:r>
                      <a:r>
                        <a:rPr lang="es-ES" sz="1000" b="1" spc="-3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Vivienda</a:t>
                      </a:r>
                      <a:r>
                        <a:rPr lang="es-ES" sz="1000" b="1" spc="-2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1" spc="-5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Servicios</a:t>
                      </a:r>
                      <a:r>
                        <a:rPr lang="es-ES" sz="1000" b="1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</a:t>
                      </a:r>
                      <a:r>
                        <a:rPr lang="es-ES" sz="1000" b="1" spc="-3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la</a:t>
                      </a:r>
                      <a:r>
                        <a:rPr lang="es-ES" sz="1000" b="1" spc="-2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Comunidad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$1,866,034,834.00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8934913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2.2.1</a:t>
                      </a:r>
                      <a:r>
                        <a:rPr lang="es-ES" sz="1000" spc="-1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Urbanización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$729,579,067.00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3537246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2.2.2</a:t>
                      </a:r>
                      <a:r>
                        <a:rPr lang="es-ES" sz="1000" spc="-65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Desarrollo</a:t>
                      </a:r>
                      <a:r>
                        <a:rPr lang="es-ES" sz="1000" spc="-6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spc="-1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Comunitario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00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$223,299,032.00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588338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Arial MT"/>
                          <a:ea typeface="Arial MT"/>
                          <a:cs typeface="Arial MT"/>
                        </a:rPr>
                        <a:t>2.2.6</a:t>
                      </a:r>
                      <a:r>
                        <a:rPr lang="es-ES" sz="1100" spc="-65" dirty="0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dirty="0">
                          <a:effectLst/>
                          <a:latin typeface="Arial MT"/>
                          <a:ea typeface="Arial MT"/>
                          <a:cs typeface="Arial MT"/>
                        </a:rPr>
                        <a:t>Servicios</a:t>
                      </a:r>
                      <a:r>
                        <a:rPr lang="es-ES" sz="1100" spc="-45" dirty="0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spc="-10" dirty="0">
                          <a:effectLst/>
                          <a:latin typeface="Arial MT"/>
                          <a:ea typeface="Arial MT"/>
                          <a:cs typeface="Arial MT"/>
                        </a:rPr>
                        <a:t>Comunales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spc="-10" dirty="0" smtClean="0">
                          <a:effectLst/>
                          <a:latin typeface="Arial MT"/>
                          <a:ea typeface="Arial MT"/>
                          <a:cs typeface="Arial MT"/>
                        </a:rPr>
                        <a:t>$913,156,735.00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888396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18859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2.4</a:t>
                      </a:r>
                      <a:r>
                        <a:rPr lang="es-ES" sz="1100" b="1" spc="-7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Recreación,</a:t>
                      </a:r>
                      <a:r>
                        <a:rPr lang="es-ES" sz="1100" b="1" spc="-55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Cultura</a:t>
                      </a:r>
                      <a:r>
                        <a:rPr lang="es-ES" sz="1100" b="1" spc="-55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y</a:t>
                      </a:r>
                      <a:r>
                        <a:rPr lang="es-ES" sz="1100" b="1" spc="-7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Otras</a:t>
                      </a:r>
                      <a:r>
                        <a:rPr lang="es-ES" sz="1100" b="1" spc="-7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Manifestaciones</a:t>
                      </a:r>
                      <a:r>
                        <a:rPr lang="es-ES" sz="1100" b="1" spc="-35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 spc="-1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Sociales</a:t>
                      </a:r>
                      <a:endParaRPr lang="es-MX" sz="110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b="1" spc="-10" dirty="0" smtClean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$104,634,303.00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80431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2.4.1</a:t>
                      </a:r>
                      <a:r>
                        <a:rPr lang="es-ES" sz="1100" spc="265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Deporte</a:t>
                      </a:r>
                      <a:r>
                        <a:rPr lang="es-ES" sz="1100" spc="-25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y</a:t>
                      </a:r>
                      <a:r>
                        <a:rPr lang="es-ES" sz="1100" spc="-15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spc="-10">
                          <a:effectLst/>
                          <a:latin typeface="Arial MT"/>
                          <a:ea typeface="Arial MT"/>
                          <a:cs typeface="Arial MT"/>
                        </a:rPr>
                        <a:t>Recreación</a:t>
                      </a:r>
                      <a:endParaRPr lang="es-MX" sz="110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100" spc="-10" dirty="0" smtClean="0">
                          <a:effectLst/>
                          <a:latin typeface="Arial MT"/>
                          <a:ea typeface="Arial MT"/>
                          <a:cs typeface="Arial MT"/>
                        </a:rPr>
                        <a:t>$35,926,341.00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2582521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2.4.2</a:t>
                      </a:r>
                      <a:r>
                        <a:rPr lang="es-ES" sz="1100" spc="-40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spc="-10">
                          <a:effectLst/>
                          <a:latin typeface="Arial MT"/>
                          <a:ea typeface="Arial MT"/>
                          <a:cs typeface="Arial MT"/>
                        </a:rPr>
                        <a:t>Cultura</a:t>
                      </a:r>
                      <a:endParaRPr lang="es-MX" sz="110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spc="-10" dirty="0" smtClean="0">
                          <a:effectLst/>
                          <a:latin typeface="Arial MT"/>
                          <a:ea typeface="Arial MT"/>
                          <a:cs typeface="Arial MT"/>
                        </a:rPr>
                        <a:t>$68,707,962.00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70430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18859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2.6</a:t>
                      </a:r>
                      <a:r>
                        <a:rPr lang="es-ES" sz="1100" b="1" spc="-4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Protección</a:t>
                      </a:r>
                      <a:r>
                        <a:rPr lang="es-ES" sz="1100" b="1" spc="-4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 spc="-1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Social</a:t>
                      </a:r>
                      <a:endParaRPr lang="es-MX" sz="110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b="1" spc="-10" dirty="0" smtClean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$301,041,305.00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265241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2.6.8</a:t>
                      </a:r>
                      <a:r>
                        <a:rPr lang="es-ES" sz="1100" spc="-55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Otros</a:t>
                      </a:r>
                      <a:r>
                        <a:rPr lang="es-ES" sz="1100" spc="-30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Grupos</a:t>
                      </a:r>
                      <a:r>
                        <a:rPr lang="es-ES" sz="1100" spc="-40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spc="-10">
                          <a:effectLst/>
                          <a:latin typeface="Arial MT"/>
                          <a:ea typeface="Arial MT"/>
                          <a:cs typeface="Arial MT"/>
                        </a:rPr>
                        <a:t>Vulnerables</a:t>
                      </a:r>
                      <a:endParaRPr lang="es-MX" sz="110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spc="-10" dirty="0" smtClean="0">
                          <a:effectLst/>
                          <a:latin typeface="Arial MT"/>
                          <a:ea typeface="Arial MT"/>
                          <a:cs typeface="Arial MT"/>
                        </a:rPr>
                        <a:t>$301,041,305.00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3653632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18859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2.7</a:t>
                      </a:r>
                      <a:r>
                        <a:rPr lang="es-ES" sz="1100" b="1" spc="-4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Otros</a:t>
                      </a:r>
                      <a:r>
                        <a:rPr lang="es-ES" sz="1100" b="1" spc="-4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asuntos</a:t>
                      </a:r>
                      <a:r>
                        <a:rPr lang="es-ES" sz="1100" b="1" spc="-25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 spc="-1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sociales</a:t>
                      </a:r>
                      <a:endParaRPr lang="es-MX" sz="110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b="1" spc="-10" dirty="0" smtClean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$14,622,044.00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9820842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2.7.1</a:t>
                      </a:r>
                      <a:r>
                        <a:rPr lang="es-ES" sz="1100" spc="-60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Otros</a:t>
                      </a:r>
                      <a:r>
                        <a:rPr lang="es-ES" sz="1100" spc="-30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asuntos</a:t>
                      </a:r>
                      <a:r>
                        <a:rPr lang="es-ES" sz="1100" spc="-45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spc="-10">
                          <a:effectLst/>
                          <a:latin typeface="Arial MT"/>
                          <a:ea typeface="Arial MT"/>
                          <a:cs typeface="Arial MT"/>
                        </a:rPr>
                        <a:t>sociales</a:t>
                      </a:r>
                      <a:endParaRPr lang="es-MX" sz="110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667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spc="-10" dirty="0" smtClean="0">
                          <a:effectLst/>
                          <a:latin typeface="Arial MT"/>
                          <a:ea typeface="Arial MT"/>
                          <a:cs typeface="Arial MT"/>
                        </a:rPr>
                        <a:t>$14,622,044.00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13233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531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172728"/>
              </p:ext>
            </p:extLst>
          </p:nvPr>
        </p:nvGraphicFramePr>
        <p:xfrm>
          <a:off x="566420" y="1381866"/>
          <a:ext cx="5974080" cy="151043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564871">
                  <a:extLst>
                    <a:ext uri="{9D8B030D-6E8A-4147-A177-3AD203B41FA5}">
                      <a16:colId xmlns:a16="http://schemas.microsoft.com/office/drawing/2014/main" val="2446938350"/>
                    </a:ext>
                  </a:extLst>
                </a:gridCol>
                <a:gridCol w="1409209">
                  <a:extLst>
                    <a:ext uri="{9D8B030D-6E8A-4147-A177-3AD203B41FA5}">
                      <a16:colId xmlns:a16="http://schemas.microsoft.com/office/drawing/2014/main" val="450967095"/>
                    </a:ext>
                  </a:extLst>
                </a:gridCol>
              </a:tblGrid>
              <a:tr h="437627">
                <a:tc>
                  <a:txBody>
                    <a:bodyPr/>
                    <a:lstStyle/>
                    <a:p>
                      <a:pPr marL="1089660">
                        <a:spcBef>
                          <a:spcPts val="660"/>
                        </a:spcBef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Finalidad</a:t>
                      </a:r>
                      <a:r>
                        <a:rPr lang="es-ES" sz="1000" b="1" spc="-4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/</a:t>
                      </a:r>
                      <a:r>
                        <a:rPr lang="es-ES" sz="1000" b="1" spc="-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Función</a:t>
                      </a:r>
                      <a:r>
                        <a:rPr lang="es-ES" sz="1000" b="1" spc="-40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/</a:t>
                      </a:r>
                      <a:r>
                        <a:rPr lang="es-ES" sz="1000" b="1" spc="-25" dirty="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1" spc="-10" dirty="0" err="1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Subfunción</a:t>
                      </a:r>
                      <a:endParaRPr lang="es-MX" sz="100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tc>
                  <a:txBody>
                    <a:bodyPr/>
                    <a:lstStyle/>
                    <a:p>
                      <a:pPr marL="340995" indent="-94615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S" sz="1000" b="1" spc="-2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Presupuesto </a:t>
                      </a:r>
                      <a:r>
                        <a:rPr lang="es-ES" sz="1000" b="1" spc="-10">
                          <a:solidFill>
                            <a:srgbClr val="FFFFFF"/>
                          </a:solidFill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Aprobado</a:t>
                      </a:r>
                      <a:endParaRPr lang="es-MX" sz="100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236535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48260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3</a:t>
                      </a:r>
                      <a:r>
                        <a:rPr lang="es-ES" sz="1100" b="1" spc="-30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Desarrollo</a:t>
                      </a:r>
                      <a:r>
                        <a:rPr lang="es-ES" sz="1100" b="1" spc="-50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 spc="-10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Económico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b="1" spc="-10" dirty="0" smtClean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$103,920,645.00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5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902025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48260" marR="95250" indent="138430">
                        <a:lnSpc>
                          <a:spcPct val="10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3.1</a:t>
                      </a:r>
                      <a:r>
                        <a:rPr lang="es-ES" sz="1100" b="1" spc="-60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Asuntos</a:t>
                      </a:r>
                      <a:r>
                        <a:rPr lang="es-ES" sz="1100" b="1" spc="-60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Económicos,</a:t>
                      </a:r>
                      <a:r>
                        <a:rPr lang="es-ES" sz="1100" b="1" spc="-30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Comerciales</a:t>
                      </a:r>
                      <a:r>
                        <a:rPr lang="es-ES" sz="1100" b="1" spc="-50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y</a:t>
                      </a:r>
                      <a:r>
                        <a:rPr lang="es-ES" sz="1100" b="1" spc="-70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Laborales</a:t>
                      </a:r>
                      <a:r>
                        <a:rPr lang="es-ES" sz="1100" b="1" spc="-60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b="1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en </a:t>
                      </a:r>
                      <a:r>
                        <a:rPr lang="es-ES" sz="1100" b="1" spc="-10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General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 </a:t>
                      </a:r>
                      <a:r>
                        <a:rPr lang="es-ES" sz="1100" b="1" dirty="0" smtClean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$</a:t>
                      </a:r>
                      <a:r>
                        <a:rPr lang="es-ES" sz="1100" b="1" spc="-10" dirty="0" smtClean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103,920,645.00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7372335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327025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3.1.1</a:t>
                      </a:r>
                      <a:r>
                        <a:rPr lang="es-ES" sz="1100" spc="-60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Asuntos</a:t>
                      </a:r>
                      <a:r>
                        <a:rPr lang="es-ES" sz="1100" spc="-55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Económicos</a:t>
                      </a:r>
                      <a:r>
                        <a:rPr lang="es-ES" sz="1100" spc="-40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y</a:t>
                      </a:r>
                      <a:r>
                        <a:rPr lang="es-ES" sz="1100" spc="-45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Comerciales</a:t>
                      </a:r>
                      <a:r>
                        <a:rPr lang="es-ES" sz="1100" spc="-55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>
                          <a:effectLst/>
                          <a:latin typeface="Arial MT"/>
                          <a:ea typeface="Arial MT"/>
                          <a:cs typeface="Arial MT"/>
                        </a:rPr>
                        <a:t>en</a:t>
                      </a:r>
                      <a:r>
                        <a:rPr lang="es-ES" sz="1100" spc="-50">
                          <a:effectLst/>
                          <a:latin typeface="Arial MT"/>
                          <a:ea typeface="Arial MT"/>
                          <a:cs typeface="Arial MT"/>
                        </a:rPr>
                        <a:t> </a:t>
                      </a:r>
                      <a:r>
                        <a:rPr lang="es-ES" sz="1100" spc="-10">
                          <a:effectLst/>
                          <a:latin typeface="Arial MT"/>
                          <a:ea typeface="Arial MT"/>
                          <a:cs typeface="Arial MT"/>
                        </a:rPr>
                        <a:t>General</a:t>
                      </a:r>
                      <a:endParaRPr lang="es-MX" sz="110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s-ES" sz="1100" spc="-10" dirty="0" smtClean="0">
                          <a:effectLst/>
                          <a:latin typeface="Arial MT"/>
                          <a:ea typeface="Arial MT"/>
                          <a:cs typeface="Arial MT"/>
                        </a:rPr>
                        <a:t>$103,920,645.00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054114"/>
                  </a:ext>
                </a:extLst>
              </a:tr>
              <a:tr h="268203">
                <a:tc>
                  <a:txBody>
                    <a:bodyPr/>
                    <a:lstStyle/>
                    <a:p>
                      <a:pPr marL="48260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b="1" spc="-10" dirty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Total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r">
                        <a:lnSpc>
                          <a:spcPts val="1230"/>
                        </a:lnSpc>
                        <a:spcAft>
                          <a:spcPts val="0"/>
                        </a:spcAft>
                      </a:pPr>
                      <a:r>
                        <a:rPr lang="es-ES" sz="1100" b="1" spc="-10" dirty="0" smtClean="0">
                          <a:effectLst/>
                          <a:latin typeface="Arial" panose="020B0604020202020204" pitchFamily="34" charset="0"/>
                          <a:ea typeface="Arial MT"/>
                          <a:cs typeface="Arial MT"/>
                        </a:rPr>
                        <a:t>$7,335,743,559.00</a:t>
                      </a:r>
                      <a:endParaRPr lang="es-MX" sz="1100" dirty="0">
                        <a:effectLst/>
                        <a:latin typeface="Arial MT"/>
                        <a:ea typeface="Arial MT"/>
                        <a:cs typeface="Arial M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097140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44DC3ACC-DEDC-4A3D-ADB9-14B5BAB9294F}"/>
              </a:ext>
            </a:extLst>
          </p:cNvPr>
          <p:cNvSpPr txBox="1"/>
          <p:nvPr/>
        </p:nvSpPr>
        <p:spPr>
          <a:xfrm>
            <a:off x="485423" y="2910372"/>
            <a:ext cx="6055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s-ES" sz="1000" dirty="0" smtClean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</a:rPr>
              <a:t>Fuente: Presupuestos de Egresos del Honorable Ayuntamiento del Municipio de Puebla, para el Ejercicio Fiscal 2025: </a:t>
            </a:r>
            <a:r>
              <a:rPr lang="es-ES" sz="1000" dirty="0" smtClean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  <a:hlinkClick r:id="rId2"/>
              </a:rPr>
              <a:t>https://gobiernoabierto.pueblacapital.gob.mx/info-comple/normativa-presu</a:t>
            </a:r>
            <a:r>
              <a:rPr lang="es-ES" sz="1000" dirty="0" smtClean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</a:rPr>
              <a:t>. Ruta de acceso: Portal de Gobierno Abierto del H. Ayuntamiento de Puebla &gt; Transparencia &gt; Información Complementaria &gt; Normatividad Presupuestal</a:t>
            </a:r>
          </a:p>
        </p:txBody>
      </p:sp>
      <p:sp>
        <p:nvSpPr>
          <p:cNvPr id="4" name="Rectángulo 3"/>
          <p:cNvSpPr/>
          <p:nvPr/>
        </p:nvSpPr>
        <p:spPr>
          <a:xfrm>
            <a:off x="671686" y="3901280"/>
            <a:ext cx="56218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</a:t>
            </a:r>
            <a:r>
              <a:rPr lang="es-ES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Qué pueden hacer los ciudadanos</a:t>
            </a: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?</a:t>
            </a:r>
            <a:endParaRPr lang="es-MX" sz="16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24086" y="4385915"/>
            <a:ext cx="5469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400" dirty="0" smtClean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Vigilar y dar seguimiento a los ingresos obtenidos y al ejercicio del gasto, en los siguientes links: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052686" y="5171280"/>
            <a:ext cx="56218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Normatividad Presupuestal para el Ejercicio Fiscal 2025</a:t>
            </a:r>
            <a:endParaRPr lang="es-MX" sz="14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128886" y="5440015"/>
            <a:ext cx="51931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400" dirty="0" smtClean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Ley de Ingresos y Presupuesto de Egresos: </a:t>
            </a:r>
            <a:r>
              <a:rPr lang="es-ES" sz="1400" dirty="0" smtClean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  <a:hlinkClick r:id="rId2"/>
              </a:rPr>
              <a:t>https://gobiernoabierto.pueblacapital.gob.mx/info-comple/normativa-presu</a:t>
            </a:r>
            <a:r>
              <a:rPr lang="es-ES" sz="1400" dirty="0" smtClean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128886" y="6555580"/>
            <a:ext cx="56218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4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Información Financiera</a:t>
            </a:r>
            <a:endParaRPr lang="es-MX" sz="14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205086" y="6849715"/>
            <a:ext cx="5193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400" dirty="0" smtClean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Estados Financieros, Información Presupuestaria y Cuenta Pública: </a:t>
            </a:r>
          </a:p>
          <a:p>
            <a:pPr algn="just">
              <a:spcAft>
                <a:spcPts val="0"/>
              </a:spcAft>
            </a:pPr>
            <a:r>
              <a:rPr lang="es-ES" sz="1400" dirty="0" smtClean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  <a:hlinkClick r:id="rId3"/>
              </a:rPr>
              <a:t>https://gobiernoabierto.pueblacapital.gob.mx/info-comple-lateral</a:t>
            </a:r>
            <a:r>
              <a:rPr lang="es-ES" sz="1400" dirty="0" smtClean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116242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20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Ley de Ingresos</a:t>
            </a:r>
            <a:endParaRPr lang="es-MX" sz="20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71686" y="1754980"/>
            <a:ext cx="56218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¿Qué es y cuál es su importancia?</a:t>
            </a:r>
            <a:endParaRPr lang="es-MX" sz="16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824086" y="2239615"/>
            <a:ext cx="582436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La Ley de Ingresos es un documento jurídico que establece los conceptos y montos que se podrán recaudar para cubrir los gastos de un gobierno durante un ejercicio fiscal. </a:t>
            </a:r>
          </a:p>
          <a:p>
            <a:pPr algn="just">
              <a:spcAft>
                <a:spcPts val="0"/>
              </a:spcAft>
            </a:pPr>
            <a:endParaRPr lang="es-ES" sz="1350" dirty="0"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Determina la manera en que el gobierno va a obtener los recursos económicos suficientes para financiar el ejercicio de sus facultades y atribuciones en atención de las demandas de la población, en apego a la normativa aplicable. </a:t>
            </a:r>
          </a:p>
          <a:p>
            <a:pPr algn="just">
              <a:spcAft>
                <a:spcPts val="0"/>
              </a:spcAft>
            </a:pPr>
            <a:endParaRPr lang="es-ES" sz="1350" dirty="0"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En tal sentido, el Ayuntamiento del Municipio de Puebla, al presentarse como el 4° municipio de México con mayor población (1 millón 692 mil 181 habitantes, de acuerdo al Censo de Población de 2020 de INEGI)</a:t>
            </a:r>
            <a:r>
              <a:rPr lang="es-ES" sz="1350" dirty="0" smtClean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, tiene 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como principales responsabilidades, las siguientes:</a:t>
            </a:r>
            <a:endParaRPr lang="es-MX" sz="1350" dirty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843136" y="5262923"/>
            <a:ext cx="2736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Seguridad pública y tránsito;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Agua potable, drenaje, alcantarillado y tratamiento de aguas residuales;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Alumbrado público.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Limpia, recolección, traslado, tratamiento y disposición final de residuos;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Mercados y central de abasto;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Panteones;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Rastro;</a:t>
            </a:r>
          </a:p>
          <a:p>
            <a:pPr marL="355600" indent="-252413" algn="just">
              <a:spcAft>
                <a:spcPts val="0"/>
              </a:spcAft>
              <a:buFont typeface="+mj-lt"/>
              <a:buAutoNum type="alphaLcParenR"/>
            </a:pPr>
            <a:r>
              <a:rPr lang="es-ES" sz="12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Mantenimiento de calles, parques y jardines y su equipamiento.</a:t>
            </a:r>
          </a:p>
          <a:p>
            <a:pPr algn="just">
              <a:spcAft>
                <a:spcPts val="0"/>
              </a:spcAft>
            </a:pPr>
            <a:endParaRPr lang="es-MX" sz="1200" dirty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</p:txBody>
      </p:sp>
      <p:sp>
        <p:nvSpPr>
          <p:cNvPr id="10" name="CuadroTexto 6"/>
          <p:cNvSpPr txBox="1"/>
          <p:nvPr/>
        </p:nvSpPr>
        <p:spPr>
          <a:xfrm>
            <a:off x="3668532" y="7824116"/>
            <a:ext cx="3057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41338">
              <a:spcAft>
                <a:spcPts val="0"/>
              </a:spcAft>
            </a:pPr>
            <a:r>
              <a:rPr lang="es-MX" sz="900" kern="1200" dirty="0" smtClean="0">
                <a:solidFill>
                  <a:srgbClr val="000000"/>
                </a:solidFill>
                <a:effectLst/>
                <a:latin typeface="Poppins" panose="00000500000000000000" pitchFamily="2" charset="0"/>
                <a:ea typeface="Times New Roman" panose="02020603050405020304" pitchFamily="18" charset="0"/>
              </a:rPr>
              <a:t>Fuente:	INEGI</a:t>
            </a:r>
            <a:r>
              <a:rPr lang="es-MX" sz="900" kern="1200" dirty="0">
                <a:solidFill>
                  <a:srgbClr val="000000"/>
                </a:solidFill>
                <a:effectLst/>
                <a:latin typeface="Poppins" panose="00000500000000000000" pitchFamily="2" charset="0"/>
                <a:ea typeface="Times New Roman" panose="02020603050405020304" pitchFamily="18" charset="0"/>
              </a:rPr>
              <a:t>, Censo de Población y </a:t>
            </a:r>
            <a:r>
              <a:rPr lang="es-MX" sz="900" kern="1200" dirty="0" smtClean="0">
                <a:solidFill>
                  <a:srgbClr val="000000"/>
                </a:solidFill>
                <a:effectLst/>
                <a:latin typeface="Poppins" panose="00000500000000000000" pitchFamily="2" charset="0"/>
                <a:ea typeface="Times New Roman" panose="02020603050405020304" pitchFamily="18" charset="0"/>
              </a:rPr>
              <a:t>	Vivienda 	2020</a:t>
            </a:r>
            <a:r>
              <a:rPr lang="es-MX" sz="900" kern="1200" dirty="0">
                <a:solidFill>
                  <a:srgbClr val="000000"/>
                </a:solidFill>
                <a:effectLst/>
                <a:latin typeface="Poppins" panose="00000500000000000000" pitchFamily="2" charset="0"/>
                <a:ea typeface="Times New Roman" panose="02020603050405020304" pitchFamily="18" charset="0"/>
              </a:rPr>
              <a:t>.</a:t>
            </a:r>
            <a:endParaRPr lang="es-MX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88361" y="5240438"/>
            <a:ext cx="3420000" cy="277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3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71686" y="1424780"/>
            <a:ext cx="62879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</a:t>
            </a:r>
            <a:r>
              <a:rPr lang="es-ES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De dónde obtiene el gobierno municipal sus ingresos</a:t>
            </a: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?</a:t>
            </a:r>
            <a:endParaRPr lang="es-MX" sz="16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24086" y="1909415"/>
            <a:ext cx="5691014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Los ingresos municipales se obtienen del cumplimiento de las obligaciones fiscales de los contribuyentes como lo son los pagos de impuestos, contribuciones de mejoras, derechos, productos, aprovechamientos; así como, las participaciones y aportaciones del Gobierno Federal, entre otros.</a:t>
            </a:r>
          </a:p>
          <a:p>
            <a:pPr algn="just">
              <a:spcAft>
                <a:spcPts val="0"/>
              </a:spcAft>
            </a:pPr>
            <a:endParaRPr lang="es-ES" sz="1350" dirty="0" smtClean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Para cumplir con sus responsabilidades, en 2025 el Ayuntamiento del Municipio de Puebla contará con 7 mil 335.7 millones de pesos conformados de la siguiente manera: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041400" y="3994488"/>
            <a:ext cx="58166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1968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300" dirty="0" smtClean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Recursos de origen </a:t>
            </a:r>
            <a:r>
              <a:rPr lang="es-ES" sz="1300" dirty="0"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f</a:t>
            </a:r>
            <a:r>
              <a:rPr lang="es-ES" sz="1300" dirty="0" smtClean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ederal: </a:t>
            </a:r>
            <a:r>
              <a:rPr lang="es-ES" sz="13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$5,292.4 millones de pesos (72.1%).</a:t>
            </a:r>
          </a:p>
          <a:p>
            <a:pPr marL="285750" indent="-1968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" sz="1300" dirty="0" smtClean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marL="285750" indent="-1968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300" dirty="0" smtClean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Recursos propios: </a:t>
            </a:r>
            <a:r>
              <a:rPr lang="es-ES" sz="13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$2,043.4 millones de pesos (27.9%).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934674" y="6364329"/>
            <a:ext cx="11098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 smtClean="0">
                <a:solidFill>
                  <a:prstClr val="black"/>
                </a:solidFill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$7,335.7 </a:t>
            </a:r>
            <a:r>
              <a:rPr lang="es-ES" sz="1400" dirty="0">
                <a:solidFill>
                  <a:prstClr val="black"/>
                </a:solidFill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millones de pesos </a:t>
            </a:r>
            <a:endParaRPr lang="es-MX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9" name="Cerrar llave 8"/>
          <p:cNvSpPr/>
          <p:nvPr/>
        </p:nvSpPr>
        <p:spPr>
          <a:xfrm>
            <a:off x="4538151" y="5383661"/>
            <a:ext cx="139700" cy="2700000"/>
          </a:xfrm>
          <a:prstGeom prst="rightBrace">
            <a:avLst>
              <a:gd name="adj1" fmla="val 78220"/>
              <a:gd name="adj2" fmla="val 50000"/>
            </a:avLst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34" y="4951661"/>
            <a:ext cx="4786619" cy="35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87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24085" y="1838858"/>
            <a:ext cx="17610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4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Los </a:t>
            </a:r>
            <a:r>
              <a:rPr lang="es-ES" sz="1400" dirty="0" smtClean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ingresos propios </a:t>
            </a:r>
            <a:r>
              <a:rPr lang="es-ES" sz="14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municipales </a:t>
            </a:r>
            <a:r>
              <a:rPr lang="es-ES" sz="14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se </a:t>
            </a:r>
            <a:r>
              <a:rPr lang="es-ES" sz="140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desglosan de la siguiente manera: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824086" y="4373215"/>
            <a:ext cx="58756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Si bien Puebla se encuentra entre las ciudades con mayor población de México, y por ende con mayor demanda de servicios de la población, sólo cobra cuatro impuestos a sus contribuyentes.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236" y="5179155"/>
            <a:ext cx="5352068" cy="3060000"/>
          </a:xfrm>
          <a:prstGeom prst="rect">
            <a:avLst/>
          </a:prstGeom>
        </p:spPr>
      </p:pic>
      <p:sp>
        <p:nvSpPr>
          <p:cNvPr id="11" name="CuadroTexto 13"/>
          <p:cNvSpPr txBox="1"/>
          <p:nvPr/>
        </p:nvSpPr>
        <p:spPr>
          <a:xfrm>
            <a:off x="730885" y="8171930"/>
            <a:ext cx="4919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es-MX" sz="1000" kern="1200" dirty="0">
                <a:solidFill>
                  <a:srgbClr val="000000"/>
                </a:solidFill>
                <a:effectLst/>
                <a:latin typeface="Poppins" panose="00000500000000000000" pitchFamily="2" charset="0"/>
                <a:ea typeface="Times New Roman" panose="02020603050405020304" pitchFamily="18" charset="0"/>
              </a:rPr>
              <a:t>Fuente: Leyes de Ingresos de los </a:t>
            </a:r>
            <a:r>
              <a:rPr lang="es-MX" sz="1000" kern="1200" dirty="0" smtClean="0">
                <a:solidFill>
                  <a:srgbClr val="000000"/>
                </a:solidFill>
                <a:effectLst/>
                <a:latin typeface="Poppins" panose="00000500000000000000" pitchFamily="2" charset="0"/>
                <a:ea typeface="Times New Roman" panose="02020603050405020304" pitchFamily="18" charset="0"/>
              </a:rPr>
              <a:t>Municipios, para el ejercicio fiscal 2024. </a:t>
            </a:r>
            <a:endParaRPr lang="es-MX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71686" y="4002880"/>
            <a:ext cx="62879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4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Impuestos</a:t>
            </a:r>
            <a:endParaRPr lang="es-MX" sz="14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671686" y="1355636"/>
            <a:ext cx="62879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Ingresos propios</a:t>
            </a:r>
            <a:endParaRPr lang="es-MX" sz="16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8177" y="1721710"/>
            <a:ext cx="3420000" cy="209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816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24086" y="1363315"/>
            <a:ext cx="5748164" cy="3624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Los impuestos que cobra el Ayuntamiento del Municipio de Puebla a sus contribuyentes son los siguientes: </a:t>
            </a:r>
          </a:p>
          <a:p>
            <a:pPr algn="just">
              <a:spcAft>
                <a:spcPts val="0"/>
              </a:spcAft>
            </a:pPr>
            <a:endParaRPr lang="es-ES" sz="1350" dirty="0" smtClean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Como ciudadanos tenemos obligación de pagar anualmente el </a:t>
            </a:r>
            <a:r>
              <a:rPr lang="es-ES" sz="1350" b="1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impuesto predial</a:t>
            </a:r>
            <a:r>
              <a:rPr lang="es-ES" sz="1350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.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Además, se pueden obtener descuentos del 50% para adultos mayores, madres o padres solteros, viudas o personas con discapacidad. </a:t>
            </a: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El impuesto sobre </a:t>
            </a:r>
            <a:r>
              <a:rPr lang="es-ES" sz="1350" b="1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adquisición de bienes inmuebles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, que se paga al adquirir un inmueble. Además, se ofrecen beneficios a las personas de menores recursos.</a:t>
            </a: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Impuesto sobre </a:t>
            </a:r>
            <a:r>
              <a:rPr lang="es-ES" sz="1350" b="1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diversiones y espectáculos públicos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, que pagan los organizadores 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de 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este tipo de eventos,</a:t>
            </a:r>
            <a:r>
              <a:rPr lang="es-ES" sz="1350" b="1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en función al monto de los boletos de entrada.</a:t>
            </a: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El impuesto sobre </a:t>
            </a:r>
            <a:r>
              <a:rPr lang="es-ES" sz="1350" b="1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loterías, rifas, sorteos, concursos, juegos con apuesta y apuestas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</a:t>
            </a:r>
            <a:r>
              <a:rPr lang="es-ES" sz="1350" b="1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permitidas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, que pagan quienes organicen los eventos, así como quienes obtengan los premios.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811386" y="5401915"/>
            <a:ext cx="5760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Los </a:t>
            </a:r>
            <a:r>
              <a:rPr lang="es-ES" sz="1350" dirty="0" smtClean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derechos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son las contribuciones establecidas en la ley, mayormente por los servicios que presta el Municipio, como: 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58986" y="5031580"/>
            <a:ext cx="62879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4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Derechos, Productos y Aprovechamientos</a:t>
            </a:r>
            <a:endParaRPr lang="es-MX" sz="14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1" name="Rectángulo: esquinas redondeadas 5">
            <a:extLst>
              <a:ext uri="{FF2B5EF4-FFF2-40B4-BE49-F238E27FC236}">
                <a16:creationId xmlns:a16="http://schemas.microsoft.com/office/drawing/2014/main" id="{ED447AED-0590-4554-9A2B-FDC9A5CF9FB6}"/>
              </a:ext>
            </a:extLst>
          </p:cNvPr>
          <p:cNvSpPr/>
          <p:nvPr/>
        </p:nvSpPr>
        <p:spPr>
          <a:xfrm>
            <a:off x="976486" y="5970794"/>
            <a:ext cx="5400000" cy="2177465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 smtClean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Servicio </a:t>
            </a: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Limpia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Servicio de agua potable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Inscripción a Polideportivos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Licencias de funcionamiento para negocios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Licencias de construcción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Certificado de vecindad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Asignación de un nicho en los panteones municipales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Vacuna antirrábica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Cursos y Talleres que ofrezca el Municipio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Otros</a:t>
            </a:r>
            <a:endParaRPr lang="es-MX" sz="1200" dirty="0">
              <a:solidFill>
                <a:schemeClr val="tx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583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: esquinas redondeadas 5">
            <a:extLst>
              <a:ext uri="{FF2B5EF4-FFF2-40B4-BE49-F238E27FC236}">
                <a16:creationId xmlns:a16="http://schemas.microsoft.com/office/drawing/2014/main" id="{ED447AED-0590-4554-9A2B-FDC9A5CF9FB6}"/>
              </a:ext>
            </a:extLst>
          </p:cNvPr>
          <p:cNvSpPr/>
          <p:nvPr/>
        </p:nvSpPr>
        <p:spPr>
          <a:xfrm>
            <a:off x="976486" y="1847522"/>
            <a:ext cx="5400000" cy="1098875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 smtClean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Venta de bienes por parte del Municipio como un inmueble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 smtClean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Hielo en los mercados para el área de pescados y mariscos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 smtClean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Otros</a:t>
            </a:r>
          </a:p>
        </p:txBody>
      </p:sp>
      <p:sp>
        <p:nvSpPr>
          <p:cNvPr id="9" name="Rectángulo: esquinas redondeadas 5">
            <a:extLst>
              <a:ext uri="{FF2B5EF4-FFF2-40B4-BE49-F238E27FC236}">
                <a16:creationId xmlns:a16="http://schemas.microsoft.com/office/drawing/2014/main" id="{ED447AED-0590-4554-9A2B-FDC9A5CF9FB6}"/>
              </a:ext>
            </a:extLst>
          </p:cNvPr>
          <p:cNvSpPr/>
          <p:nvPr/>
        </p:nvSpPr>
        <p:spPr>
          <a:xfrm>
            <a:off x="976486" y="3580367"/>
            <a:ext cx="5400000" cy="1477052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 smtClean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Multas de tránsito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 smtClean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Multas y Recargos de los impuestos al no pagarlos oportunamente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 smtClean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Sanciones de protección civil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 smtClean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Sanciones a funcionarios públicos </a:t>
            </a:r>
          </a:p>
          <a:p>
            <a:pPr marL="177800" lvl="0" indent="-107950">
              <a:buFont typeface="Arial" panose="020B0604020202020204" pitchFamily="34" charset="0"/>
              <a:buChar char="•"/>
            </a:pPr>
            <a:r>
              <a:rPr lang="es-ES" sz="1200" dirty="0" smtClean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Otros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811386" y="1328033"/>
            <a:ext cx="57037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Los </a:t>
            </a:r>
            <a:r>
              <a:rPr lang="es-ES" sz="1350" dirty="0" smtClean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productos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consisten en la oferta de servicios y venta de bienes, como: 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811386" y="3247144"/>
            <a:ext cx="60339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Los </a:t>
            </a:r>
            <a:r>
              <a:rPr lang="es-ES" sz="1350" dirty="0" smtClean="0">
                <a:effectLst/>
                <a:latin typeface="Poppins SemiBold" panose="00000700000000000000" pitchFamily="2" charset="0"/>
                <a:ea typeface="Calibri" panose="020F0502020204030204" pitchFamily="34" charset="0"/>
                <a:cs typeface="Poppins SemiBold" panose="00000700000000000000" pitchFamily="2" charset="0"/>
              </a:rPr>
              <a:t>aprovechamientos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derivan de las sanciones y </a:t>
            </a:r>
            <a:r>
              <a:rPr lang="es-ES" sz="1350" dirty="0" smtClean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m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ultas, como: </a:t>
            </a:r>
          </a:p>
        </p:txBody>
      </p:sp>
    </p:spTree>
    <p:extLst>
      <p:ext uri="{BB962C8B-B14F-4D97-AF65-F5344CB8AC3E}">
        <p14:creationId xmlns:p14="http://schemas.microsoft.com/office/powerpoint/2010/main" val="1596249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24085" y="1838858"/>
            <a:ext cx="571218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El Municipio de Puebla y el Estado de Puebla se encuentran adheridos al Sistema Nacional de Coordinación Fiscal y mantienen en suspenso el cobro de algunas contribuciones importantes como el impuesto sobre la renta, el impuesto al valor agregado y otros, que se reservan exclusivamente para la Federación.</a:t>
            </a:r>
          </a:p>
          <a:p>
            <a:pPr algn="just">
              <a:spcAft>
                <a:spcPts val="0"/>
              </a:spcAft>
            </a:pPr>
            <a:endParaRPr lang="es-ES" sz="1350" dirty="0" smtClean="0">
              <a:effectLst/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Por ello, la Federación compensa a los Estados y a sus municipios por los recursos que dejan de captar a través de lo que se denomina </a:t>
            </a:r>
            <a:r>
              <a:rPr lang="es-ES" sz="1350" b="1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Participaciones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y </a:t>
            </a:r>
            <a:r>
              <a:rPr lang="es-ES" sz="1350" b="1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Aportaciones</a:t>
            </a: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 federales.  Para el ejercicio 2025, se prevé que el municipio de Puebla reciba:</a:t>
            </a:r>
          </a:p>
        </p:txBody>
      </p:sp>
      <p:sp>
        <p:nvSpPr>
          <p:cNvPr id="3" name="Rectángulo 2"/>
          <p:cNvSpPr/>
          <p:nvPr/>
        </p:nvSpPr>
        <p:spPr>
          <a:xfrm>
            <a:off x="671686" y="1355636"/>
            <a:ext cx="62879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Recursos federales</a:t>
            </a:r>
            <a:endParaRPr lang="es-MX" sz="16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824085" y="4661182"/>
            <a:ext cx="16321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>
                <a:solidFill>
                  <a:prstClr val="black"/>
                </a:solidFill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Participaciones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976485" y="6811718"/>
            <a:ext cx="14302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 smtClean="0">
                <a:solidFill>
                  <a:prstClr val="black"/>
                </a:solidFill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Aportaciones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824085" y="7195437"/>
            <a:ext cx="57121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50" dirty="0" smtClean="0">
                <a:effectLst/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Como una medida de descentralización del gasto público hacia los municipios, el Gobierno Federal creó los Fondos de FAISMUN y FORTAMUN.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795" y="4777224"/>
            <a:ext cx="6120000" cy="186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568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921369" y="5685421"/>
            <a:ext cx="1440000" cy="1080000"/>
            <a:chOff x="680940" y="4121480"/>
            <a:chExt cx="1440000" cy="1080000"/>
          </a:xfrm>
        </p:grpSpPr>
        <p:sp>
          <p:nvSpPr>
            <p:cNvPr id="4" name="Rectángulo: esquinas redondeadas 33">
              <a:extLst>
                <a:ext uri="{FF2B5EF4-FFF2-40B4-BE49-F238E27FC236}">
                  <a16:creationId xmlns:a16="http://schemas.microsoft.com/office/drawing/2014/main" id="{E3A248D5-4AF6-439B-95DC-A01C98CECA6B}"/>
                </a:ext>
              </a:extLst>
            </p:cNvPr>
            <p:cNvSpPr/>
            <p:nvPr/>
          </p:nvSpPr>
          <p:spPr>
            <a:xfrm>
              <a:off x="680940" y="4121480"/>
              <a:ext cx="1440000" cy="1080000"/>
            </a:xfrm>
            <a:prstGeom prst="roundRect">
              <a:avLst/>
            </a:prstGeom>
            <a:solidFill>
              <a:srgbClr val="E5DFD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00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5" name="CuadroTexto 9">
              <a:extLst>
                <a:ext uri="{FF2B5EF4-FFF2-40B4-BE49-F238E27FC236}">
                  <a16:creationId xmlns:a16="http://schemas.microsoft.com/office/drawing/2014/main" id="{D99A5C63-A2BE-49F3-95F7-2231A2252A34}"/>
                </a:ext>
              </a:extLst>
            </p:cNvPr>
            <p:cNvSpPr txBox="1"/>
            <p:nvPr/>
          </p:nvSpPr>
          <p:spPr>
            <a:xfrm>
              <a:off x="807429" y="4199815"/>
              <a:ext cx="1187023" cy="923330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000" b="1" dirty="0">
                  <a:latin typeface="Poppins" panose="00000500000000000000" pitchFamily="2" charset="0"/>
                  <a:ea typeface="Calibri"/>
                  <a:cs typeface="Poppins" panose="00000500000000000000" pitchFamily="2" charset="0"/>
                </a:rPr>
                <a:t>Ingresos FAISMUN 2025</a:t>
              </a:r>
            </a:p>
            <a:p>
              <a:pPr algn="ctr"/>
              <a:endParaRPr lang="es-ES" sz="400" b="1" dirty="0">
                <a:latin typeface="Poppins" panose="00000500000000000000" pitchFamily="2" charset="0"/>
                <a:ea typeface="Calibri"/>
                <a:cs typeface="Poppins" panose="00000500000000000000" pitchFamily="2" charset="0"/>
              </a:endParaRPr>
            </a:p>
            <a:p>
              <a:pPr algn="ctr"/>
              <a:r>
                <a:rPr lang="es-ES" sz="1000" b="1" dirty="0" smtClean="0">
                  <a:latin typeface="Poppins" panose="00000500000000000000" pitchFamily="2" charset="0"/>
                  <a:ea typeface="Calibri"/>
                  <a:cs typeface="Poppins" panose="00000500000000000000" pitchFamily="2" charset="0"/>
                </a:rPr>
                <a:t>$475.5 </a:t>
              </a:r>
              <a:r>
                <a:rPr lang="es-ES" sz="1000" b="1" dirty="0">
                  <a:latin typeface="Poppins" panose="00000500000000000000" pitchFamily="2" charset="0"/>
                  <a:ea typeface="Calibri"/>
                  <a:cs typeface="Poppins" panose="00000500000000000000" pitchFamily="2" charset="0"/>
                </a:rPr>
                <a:t>millones de pesos</a:t>
              </a:r>
            </a:p>
          </p:txBody>
        </p:sp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66F2E7DF-5768-478D-80C9-74E9688DF236}"/>
              </a:ext>
            </a:extLst>
          </p:cNvPr>
          <p:cNvSpPr txBox="1"/>
          <p:nvPr/>
        </p:nvSpPr>
        <p:spPr>
          <a:xfrm>
            <a:off x="2458383" y="1885995"/>
            <a:ext cx="3600000" cy="3132000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Destino</a:t>
            </a:r>
            <a:endParaRPr lang="es-ES" sz="1400" b="1" dirty="0">
              <a:solidFill>
                <a:schemeClr val="accent2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just"/>
            <a:endParaRPr lang="es-ES" sz="12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80975" indent="-180975" algn="just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Pago de la nómina de policía, adquisición de equipo táctico vehículos y uniformes</a:t>
            </a:r>
          </a:p>
          <a:p>
            <a:pPr marL="180975" indent="-180975" algn="just">
              <a:buFont typeface="+mj-lt"/>
              <a:buAutoNum type="arabicPeriod"/>
            </a:pPr>
            <a:endParaRPr lang="es-ES" sz="10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80975" indent="-180975" algn="just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Pago de alumbrado público</a:t>
            </a:r>
          </a:p>
          <a:p>
            <a:pPr marL="180975" indent="-180975" algn="just">
              <a:buFont typeface="+mj-lt"/>
              <a:buAutoNum type="arabicPeriod"/>
            </a:pPr>
            <a:endParaRPr lang="es-ES" sz="10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80975" indent="-180975" algn="just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Obligaciones financieras</a:t>
            </a:r>
          </a:p>
          <a:p>
            <a:pPr marL="180975" indent="-180975" algn="just">
              <a:buFont typeface="+mj-lt"/>
              <a:buAutoNum type="arabicPeriod"/>
            </a:pPr>
            <a:endParaRPr lang="es-ES" sz="10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80975" indent="-180975" algn="just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Pago de derechos y aprovechamientos por concepto de agua</a:t>
            </a:r>
          </a:p>
          <a:p>
            <a:pPr marL="180975" indent="-180975" algn="just">
              <a:buFont typeface="+mj-lt"/>
              <a:buAutoNum type="arabicPeriod"/>
            </a:pPr>
            <a:endParaRPr lang="es-ES" sz="10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80975" indent="-180975" algn="just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Modernización de los sistemas de recaudación locales</a:t>
            </a:r>
          </a:p>
          <a:p>
            <a:pPr marL="180975" indent="-180975" algn="just">
              <a:buFont typeface="+mj-lt"/>
              <a:buAutoNum type="arabicPeriod"/>
            </a:pPr>
            <a:endParaRPr lang="es-ES" sz="10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80975" indent="-180975" algn="just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Mantenimiento de infraestructura.</a:t>
            </a:r>
            <a:endParaRPr lang="es-MX" sz="10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B98385C-8A2E-4D37-8DBC-8CB61816F034}"/>
              </a:ext>
            </a:extLst>
          </p:cNvPr>
          <p:cNvSpPr txBox="1"/>
          <p:nvPr/>
        </p:nvSpPr>
        <p:spPr>
          <a:xfrm>
            <a:off x="2458383" y="1252308"/>
            <a:ext cx="35599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Fondo de Aportaciones </a:t>
            </a:r>
            <a:r>
              <a:rPr lang="es-ES" sz="1100" dirty="0" smtClean="0">
                <a:latin typeface="Poppins SemiBold" panose="00000700000000000000" pitchFamily="2" charset="0"/>
                <a:cs typeface="Poppins SemiBold" panose="00000700000000000000" pitchFamily="2" charset="0"/>
              </a:rPr>
              <a:t>para el Fortalecimiento </a:t>
            </a:r>
            <a:r>
              <a:rPr lang="es-ES" sz="11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de </a:t>
            </a:r>
            <a:r>
              <a:rPr lang="es-ES" sz="1100" dirty="0" smtClean="0">
                <a:latin typeface="Poppins SemiBold" panose="00000700000000000000" pitchFamily="2" charset="0"/>
                <a:cs typeface="Poppins SemiBold" panose="00000700000000000000" pitchFamily="2" charset="0"/>
              </a:rPr>
              <a:t>los municipios</a:t>
            </a:r>
            <a:endParaRPr lang="es-MX" sz="11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 algn="ctr"/>
            <a:r>
              <a:rPr lang="es-ES" sz="1100" dirty="0" smtClean="0">
                <a:latin typeface="Poppins SemiBold" panose="00000700000000000000" pitchFamily="2" charset="0"/>
                <a:cs typeface="Poppins SemiBold" panose="00000700000000000000" pitchFamily="2" charset="0"/>
              </a:rPr>
              <a:t>(FORTAMUN)</a:t>
            </a:r>
            <a:endParaRPr lang="es-MX" sz="11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921369" y="1887444"/>
            <a:ext cx="1440000" cy="1080000"/>
            <a:chOff x="6055658" y="4255682"/>
            <a:chExt cx="1440000" cy="1080000"/>
          </a:xfrm>
        </p:grpSpPr>
        <p:sp>
          <p:nvSpPr>
            <p:cNvPr id="9" name="Rectángulo: esquinas redondeadas 14">
              <a:extLst>
                <a:ext uri="{FF2B5EF4-FFF2-40B4-BE49-F238E27FC236}">
                  <a16:creationId xmlns:a16="http://schemas.microsoft.com/office/drawing/2014/main" id="{BBE02A72-4899-47A0-BE8E-3E28FF0683F6}"/>
                </a:ext>
              </a:extLst>
            </p:cNvPr>
            <p:cNvSpPr/>
            <p:nvPr/>
          </p:nvSpPr>
          <p:spPr>
            <a:xfrm>
              <a:off x="6055658" y="4255682"/>
              <a:ext cx="1440000" cy="1080000"/>
            </a:xfrm>
            <a:prstGeom prst="roundRect">
              <a:avLst/>
            </a:prstGeom>
            <a:solidFill>
              <a:srgbClr val="E5DFD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00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4C9FB38C-E97A-4BCC-946C-6A6D19312960}"/>
                </a:ext>
              </a:extLst>
            </p:cNvPr>
            <p:cNvSpPr txBox="1"/>
            <p:nvPr/>
          </p:nvSpPr>
          <p:spPr>
            <a:xfrm>
              <a:off x="6055658" y="4410962"/>
              <a:ext cx="1440000" cy="76944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000" b="1" dirty="0">
                  <a:latin typeface="Poppins" panose="00000500000000000000" pitchFamily="2" charset="0"/>
                  <a:ea typeface="Calibri"/>
                  <a:cs typeface="Poppins" panose="00000500000000000000" pitchFamily="2" charset="0"/>
                </a:rPr>
                <a:t>Ingresos por FORTAMUN  2025</a:t>
              </a:r>
            </a:p>
            <a:p>
              <a:pPr algn="ctr"/>
              <a:endParaRPr lang="es-ES" sz="400" b="1" dirty="0">
                <a:latin typeface="Poppins" panose="00000500000000000000" pitchFamily="2" charset="0"/>
                <a:ea typeface="Calibri"/>
                <a:cs typeface="Poppins" panose="00000500000000000000" pitchFamily="2" charset="0"/>
              </a:endParaRPr>
            </a:p>
            <a:p>
              <a:pPr algn="ctr"/>
              <a:r>
                <a:rPr lang="es-ES" sz="1000" b="1" dirty="0" smtClean="0">
                  <a:latin typeface="Poppins" panose="00000500000000000000" pitchFamily="2" charset="0"/>
                  <a:ea typeface="Calibri"/>
                  <a:cs typeface="Poppins" panose="00000500000000000000" pitchFamily="2" charset="0"/>
                </a:rPr>
                <a:t>$1,675 </a:t>
              </a:r>
              <a:r>
                <a:rPr lang="es-ES" sz="1000" b="1" dirty="0">
                  <a:latin typeface="Poppins" panose="00000500000000000000" pitchFamily="2" charset="0"/>
                  <a:ea typeface="Calibri"/>
                  <a:cs typeface="Poppins" panose="00000500000000000000" pitchFamily="2" charset="0"/>
                </a:rPr>
                <a:t>millones de pesos</a:t>
              </a:r>
            </a:p>
          </p:txBody>
        </p:sp>
      </p:grp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6F2E7DF-5768-478D-80C9-74E9688DF236}"/>
              </a:ext>
            </a:extLst>
          </p:cNvPr>
          <p:cNvSpPr txBox="1"/>
          <p:nvPr/>
        </p:nvSpPr>
        <p:spPr>
          <a:xfrm>
            <a:off x="2458383" y="5721395"/>
            <a:ext cx="3600000" cy="2332553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Destino</a:t>
            </a:r>
            <a:endParaRPr lang="es-ES" sz="1400" b="1" dirty="0">
              <a:solidFill>
                <a:schemeClr val="accent2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just"/>
            <a:endParaRPr lang="es-ES" sz="12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s-MX" sz="1050" dirty="0">
                <a:latin typeface="Poppins" panose="00000500000000000000" pitchFamily="2" charset="0"/>
                <a:cs typeface="Poppins" panose="00000500000000000000" pitchFamily="2" charset="0"/>
              </a:rPr>
              <a:t>Agua potable, alcantarillado, drenaje y letrinas</a:t>
            </a:r>
          </a:p>
          <a:p>
            <a:pPr marL="228600" indent="-228600">
              <a:buFont typeface="+mj-lt"/>
              <a:buAutoNum type="arabicPeriod"/>
            </a:pPr>
            <a:endParaRPr lang="es-MX" sz="10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s-MX" sz="1050" dirty="0">
                <a:latin typeface="Poppins" panose="00000500000000000000" pitchFamily="2" charset="0"/>
                <a:cs typeface="Poppins" panose="00000500000000000000" pitchFamily="2" charset="0"/>
              </a:rPr>
              <a:t>Electrificación</a:t>
            </a:r>
          </a:p>
          <a:p>
            <a:pPr marL="228600" indent="-228600">
              <a:buFont typeface="+mj-lt"/>
              <a:buAutoNum type="arabicPeriod"/>
            </a:pPr>
            <a:endParaRPr lang="es-MX" sz="10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Infraestructura básica del sector educativo</a:t>
            </a:r>
          </a:p>
          <a:p>
            <a:pPr marL="228600" indent="-228600">
              <a:buFont typeface="+mj-lt"/>
              <a:buAutoNum type="arabicPeriod"/>
            </a:pPr>
            <a:endParaRPr lang="es-ES" sz="10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s-ES" sz="1050" dirty="0">
                <a:latin typeface="Poppins" panose="00000500000000000000" pitchFamily="2" charset="0"/>
                <a:cs typeface="Poppins" panose="00000500000000000000" pitchFamily="2" charset="0"/>
              </a:rPr>
              <a:t>Infraestructura básica del sector salud</a:t>
            </a:r>
          </a:p>
          <a:p>
            <a:pPr marL="228600" indent="-228600">
              <a:buFont typeface="+mj-lt"/>
              <a:buAutoNum type="arabicPeriod"/>
            </a:pPr>
            <a:endParaRPr lang="es-ES" sz="10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s-MX" sz="1050" dirty="0">
                <a:latin typeface="Poppins" panose="00000500000000000000" pitchFamily="2" charset="0"/>
                <a:cs typeface="Poppins" panose="00000500000000000000" pitchFamily="2" charset="0"/>
              </a:rPr>
              <a:t>Mejoramiento de vivienda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B98385C-8A2E-4D37-8DBC-8CB61816F034}"/>
              </a:ext>
            </a:extLst>
          </p:cNvPr>
          <p:cNvSpPr txBox="1"/>
          <p:nvPr/>
        </p:nvSpPr>
        <p:spPr>
          <a:xfrm>
            <a:off x="2467755" y="5254534"/>
            <a:ext cx="35599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Fondo de Aportaciones </a:t>
            </a:r>
            <a:r>
              <a:rPr lang="es-ES" sz="1100" dirty="0" smtClean="0">
                <a:latin typeface="Poppins SemiBold" panose="00000700000000000000" pitchFamily="2" charset="0"/>
                <a:cs typeface="Poppins SemiBold" panose="00000700000000000000" pitchFamily="2" charset="0"/>
              </a:rPr>
              <a:t>para la </a:t>
            </a:r>
            <a:r>
              <a:rPr lang="es-ES" sz="11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Infraestructura Social Municipal </a:t>
            </a:r>
            <a:r>
              <a:rPr lang="es-ES" sz="1100" dirty="0" smtClean="0">
                <a:latin typeface="Poppins SemiBold" panose="00000700000000000000" pitchFamily="2" charset="0"/>
                <a:cs typeface="Poppins SemiBold" panose="00000700000000000000" pitchFamily="2" charset="0"/>
              </a:rPr>
              <a:t>(FAISMUN)</a:t>
            </a:r>
            <a:endParaRPr lang="es-ES" sz="1100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227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17686" y="1276613"/>
            <a:ext cx="5621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20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Presupuesto de Egresos</a:t>
            </a:r>
            <a:endParaRPr lang="es-MX" sz="20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71686" y="1754980"/>
            <a:ext cx="56218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¿Qué es y cuál es su importancia?</a:t>
            </a:r>
            <a:endParaRPr lang="es-MX" sz="16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24086" y="2239615"/>
            <a:ext cx="5469467" cy="237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350" dirty="0" smtClean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Es la representación ordenada y clasificada de los gastos que el Ayuntamiento debe realizar en un año fiscal para cumplir con sus funciones.</a:t>
            </a:r>
          </a:p>
          <a:p>
            <a:pPr algn="just">
              <a:spcAft>
                <a:spcPts val="0"/>
              </a:spcAft>
            </a:pPr>
            <a:r>
              <a:rPr lang="es-ES" sz="1350" dirty="0" smtClean="0">
                <a:latin typeface="Poppins" panose="00000500000000000000" pitchFamily="2" charset="0"/>
                <a:ea typeface="Times New Roman" panose="02020603050405020304" pitchFamily="18" charset="0"/>
                <a:cs typeface="Poppins" panose="00000500000000000000" pitchFamily="2" charset="0"/>
              </a:rPr>
              <a:t>Su importancia radica en que permite al Ayuntamiento prever los recursos financieros necesarios para la administración municipal, llevar un control estricto de los gastos de la administración municipal, en total apego a la normativa y manejar adecuada y honestamente los fondos financieros del municipio, para satisfacer en el ámbito de su competencia, las necesidades colectivas de la población que se encuentren asentadas en su territorio.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671686" y="4752180"/>
            <a:ext cx="56218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1600" b="1" dirty="0" smtClean="0">
                <a:latin typeface="Poppins SemiBold" panose="00000700000000000000" pitchFamily="2" charset="0"/>
                <a:ea typeface="Times New Roman" panose="02020603050405020304" pitchFamily="18" charset="0"/>
                <a:cs typeface="Poppins SemiBold" panose="00000700000000000000" pitchFamily="2" charset="0"/>
              </a:rPr>
              <a:t>¿En qué se gasta?</a:t>
            </a:r>
            <a:endParaRPr lang="es-MX" sz="1600" dirty="0">
              <a:effectLst/>
              <a:latin typeface="Poppins SemiBold" panose="00000700000000000000" pitchFamily="2" charset="0"/>
              <a:ea typeface="Calibri" panose="020F0502020204030204" pitchFamily="34" charset="0"/>
              <a:cs typeface="Poppins SemiBold" panose="00000700000000000000" pitchFamily="2" charset="0"/>
            </a:endParaRP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496208"/>
              </p:ext>
            </p:extLst>
          </p:nvPr>
        </p:nvGraphicFramePr>
        <p:xfrm>
          <a:off x="671686" y="5166943"/>
          <a:ext cx="5915025" cy="258877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051867">
                  <a:extLst>
                    <a:ext uri="{9D8B030D-6E8A-4147-A177-3AD203B41FA5}">
                      <a16:colId xmlns:a16="http://schemas.microsoft.com/office/drawing/2014/main" val="93506275"/>
                    </a:ext>
                  </a:extLst>
                </a:gridCol>
                <a:gridCol w="1863158">
                  <a:extLst>
                    <a:ext uri="{9D8B030D-6E8A-4147-A177-3AD203B41FA5}">
                      <a16:colId xmlns:a16="http://schemas.microsoft.com/office/drawing/2014/main" val="2870716203"/>
                    </a:ext>
                  </a:extLst>
                </a:gridCol>
              </a:tblGrid>
              <a:tr h="271027">
                <a:tc>
                  <a:txBody>
                    <a:bodyPr/>
                    <a:lstStyle/>
                    <a:p>
                      <a:pPr marL="23495" algn="ctr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¿En qué se </a:t>
                      </a:r>
                      <a:r>
                        <a:rPr lang="es-ES" sz="1000" b="0" spc="-10" dirty="0" smtClean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gasta (por capítulo de gasto)?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tc>
                  <a:txBody>
                    <a:bodyPr/>
                    <a:lstStyle/>
                    <a:p>
                      <a:pPr marL="244475"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Presupuesto</a:t>
                      </a:r>
                      <a:r>
                        <a:rPr lang="es-ES" sz="1000" b="0" spc="-25" dirty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solidFill>
                            <a:srgbClr val="FFFFFF"/>
                          </a:solidFill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aprobado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2686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Servicios personales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$2,332,441,682.00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7116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Materiales</a:t>
                      </a:r>
                      <a:r>
                        <a:rPr lang="es-ES" sz="1000" b="0" spc="-7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0" spc="-55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suministros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$413,672,843.00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50657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Servicios</a:t>
                      </a:r>
                      <a:r>
                        <a:rPr lang="es-ES" sz="1000" b="0" spc="-2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generales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$2,512,320,474.00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5242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Transferencias,</a:t>
                      </a:r>
                      <a:r>
                        <a:rPr lang="es-ES" sz="1000" b="0" spc="-5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asignaciones,</a:t>
                      </a:r>
                      <a:r>
                        <a:rPr lang="es-ES" sz="1000" b="0" spc="5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subsidios</a:t>
                      </a:r>
                      <a:r>
                        <a:rPr lang="es-ES" sz="1000" b="0" spc="-5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0" spc="-15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otras</a:t>
                      </a:r>
                      <a:r>
                        <a:rPr lang="es-ES" sz="1000" b="0" spc="-2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ayudas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$1,276,285,044.00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24989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Bienes</a:t>
                      </a:r>
                      <a:r>
                        <a:rPr lang="es-ES" sz="1000" b="0" spc="-7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muebles,</a:t>
                      </a:r>
                      <a:r>
                        <a:rPr lang="es-ES" sz="1000" b="0" spc="-7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inmuebles</a:t>
                      </a:r>
                      <a:r>
                        <a:rPr lang="es-ES" sz="1000" b="0" spc="-7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e</a:t>
                      </a:r>
                      <a:r>
                        <a:rPr lang="es-ES" sz="1000" b="0" spc="-65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intangibles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$213,317,345.00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0954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Inversión</a:t>
                      </a:r>
                      <a:r>
                        <a:rPr lang="es-ES" sz="1000" b="0" spc="-25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pública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$547,706,171.00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85697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Inversiones</a:t>
                      </a:r>
                      <a:r>
                        <a:rPr lang="es-ES" sz="1000" b="0" spc="-35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financieras</a:t>
                      </a:r>
                      <a:r>
                        <a:rPr lang="es-ES" sz="1000" b="0" spc="-5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y</a:t>
                      </a:r>
                      <a:r>
                        <a:rPr lang="es-ES" sz="1000" b="0" spc="-25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otras</a:t>
                      </a:r>
                      <a:r>
                        <a:rPr lang="es-ES" sz="1000" b="0" spc="-5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provisiones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$40,000,000.00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555524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Participaciones y</a:t>
                      </a:r>
                      <a:r>
                        <a:rPr lang="es-ES" sz="1000" b="0" spc="-2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aportaciones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$0.00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4536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Deuda</a:t>
                      </a:r>
                      <a:r>
                        <a:rPr lang="es-ES" sz="1000" b="0" spc="-7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 </a:t>
                      </a:r>
                      <a:r>
                        <a:rPr lang="es-ES" sz="1000" b="0" spc="-10" dirty="0" smtClean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pública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" panose="00000500000000000000" pitchFamily="2" charset="0"/>
                          <a:ea typeface="Arial MT"/>
                          <a:cs typeface="Poppins" panose="00000500000000000000" pitchFamily="2" charset="0"/>
                        </a:rPr>
                        <a:t>$0.00</a:t>
                      </a:r>
                      <a:endParaRPr lang="es-MX" sz="1100" b="0" dirty="0">
                        <a:effectLst/>
                        <a:latin typeface="Poppins" panose="00000500000000000000" pitchFamily="2" charset="0"/>
                        <a:ea typeface="Arial MT"/>
                        <a:cs typeface="Poppins" panose="000005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01237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51435" algn="l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 smtClean="0"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Total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110"/>
                        </a:lnSpc>
                        <a:spcAft>
                          <a:spcPts val="0"/>
                        </a:spcAft>
                      </a:pPr>
                      <a:r>
                        <a:rPr lang="es-ES" sz="1000" b="0" spc="-10" dirty="0">
                          <a:effectLst/>
                          <a:latin typeface="Poppins SemiBold" panose="00000700000000000000" pitchFamily="2" charset="0"/>
                          <a:ea typeface="Arial MT"/>
                          <a:cs typeface="Poppins SemiBold" panose="00000700000000000000" pitchFamily="2" charset="0"/>
                        </a:rPr>
                        <a:t>$7,335,743,559.00</a:t>
                      </a:r>
                      <a:endParaRPr lang="es-MX" sz="1100" b="0" dirty="0">
                        <a:effectLst/>
                        <a:latin typeface="Poppins SemiBold" panose="00000700000000000000" pitchFamily="2" charset="0"/>
                        <a:ea typeface="Arial MT"/>
                        <a:cs typeface="Poppins SemiBold" panose="00000700000000000000" pitchFamily="2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832197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44DC3ACC-DEDC-4A3D-ADB9-14B5BAB9294F}"/>
              </a:ext>
            </a:extLst>
          </p:cNvPr>
          <p:cNvSpPr txBox="1"/>
          <p:nvPr/>
        </p:nvSpPr>
        <p:spPr>
          <a:xfrm>
            <a:off x="564621" y="7747840"/>
            <a:ext cx="6293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s-ES" sz="1000" kern="1200" dirty="0" smtClean="0">
                <a:solidFill>
                  <a:srgbClr val="000000"/>
                </a:solidFill>
                <a:effectLst/>
                <a:latin typeface="Poppins" panose="00000500000000000000" pitchFamily="2" charset="0"/>
                <a:ea typeface="Times New Roman" panose="02020603050405020304" pitchFamily="18" charset="0"/>
              </a:rPr>
              <a:t>Fuente</a:t>
            </a:r>
            <a:r>
              <a:rPr lang="es-MX" sz="1000" kern="1200" dirty="0" smtClean="0">
                <a:solidFill>
                  <a:srgbClr val="000000"/>
                </a:solidFill>
                <a:effectLst/>
                <a:latin typeface="Poppins" panose="00000500000000000000" pitchFamily="2" charset="0"/>
                <a:ea typeface="Times New Roman" panose="02020603050405020304" pitchFamily="18" charset="0"/>
              </a:rPr>
              <a:t>: </a:t>
            </a:r>
            <a:r>
              <a:rPr lang="es-ES" sz="1000" dirty="0" smtClean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</a:rPr>
              <a:t>Presupuestos de Egresos del Honorable Ayuntamiento del Municipio de Puebla, para el Ejercicio Fiscal 2025: </a:t>
            </a:r>
            <a:r>
              <a:rPr lang="es-ES" sz="1000" dirty="0" smtClean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  <a:hlinkClick r:id="rId2"/>
              </a:rPr>
              <a:t>https://gobiernoabierto.pueblacapital.gob.mx/info-comple/normativa-presu</a:t>
            </a:r>
            <a:r>
              <a:rPr lang="es-ES" sz="1000" dirty="0" smtClean="0">
                <a:solidFill>
                  <a:srgbClr val="000000"/>
                </a:solidFill>
                <a:latin typeface="Poppins" panose="00000500000000000000" pitchFamily="2" charset="0"/>
                <a:ea typeface="Times New Roman" panose="02020603050405020304" pitchFamily="18" charset="0"/>
              </a:rPr>
              <a:t>. Ruta de acceso: Portal de Gobierno Abierto del H. Ayuntamiento de Puebla &gt; Transparencia &gt; Información Complementaria &gt; Normatividad Presupuestal</a:t>
            </a:r>
          </a:p>
        </p:txBody>
      </p:sp>
    </p:spTree>
    <p:extLst>
      <p:ext uri="{BB962C8B-B14F-4D97-AF65-F5344CB8AC3E}">
        <p14:creationId xmlns:p14="http://schemas.microsoft.com/office/powerpoint/2010/main" val="25641776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308</TotalTime>
  <Words>1543</Words>
  <Application>Microsoft Office PowerPoint</Application>
  <PresentationFormat>Carta (216 x 279 mm)</PresentationFormat>
  <Paragraphs>227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Arial</vt:lpstr>
      <vt:lpstr>Arial MT</vt:lpstr>
      <vt:lpstr>Calibri</vt:lpstr>
      <vt:lpstr>Calibri Light</vt:lpstr>
      <vt:lpstr>Poppins</vt:lpstr>
      <vt:lpstr>Poppins SemiBold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ALEJANDRO AVILA FRAGINALES</dc:creator>
  <cp:lastModifiedBy>ALEJANDRO AVILA FRAGINALES</cp:lastModifiedBy>
  <cp:revision>35</cp:revision>
  <dcterms:created xsi:type="dcterms:W3CDTF">2025-01-07T19:41:22Z</dcterms:created>
  <dcterms:modified xsi:type="dcterms:W3CDTF">2025-01-29T20:58:50Z</dcterms:modified>
</cp:coreProperties>
</file>