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5"/>
  </p:notesMasterIdLst>
  <p:sldIdLst>
    <p:sldId id="256" r:id="rId2"/>
    <p:sldId id="257" r:id="rId3"/>
    <p:sldId id="275" r:id="rId4"/>
    <p:sldId id="276" r:id="rId5"/>
    <p:sldId id="277" r:id="rId6"/>
    <p:sldId id="278" r:id="rId7"/>
    <p:sldId id="279" r:id="rId8"/>
    <p:sldId id="280" r:id="rId9"/>
    <p:sldId id="281" r:id="rId10"/>
    <p:sldId id="282" r:id="rId11"/>
    <p:sldId id="283" r:id="rId12"/>
    <p:sldId id="284" r:id="rId13"/>
    <p:sldId id="285" r:id="rId14"/>
  </p:sldIdLst>
  <p:sldSz cx="6858000" cy="9144000" type="letter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BC5B3"/>
    <a:srgbClr val="E5DFD1"/>
    <a:srgbClr val="7D1F45"/>
    <a:srgbClr val="99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927" autoAdjust="0"/>
    <p:restoredTop sz="94660"/>
  </p:normalViewPr>
  <p:slideViewPr>
    <p:cSldViewPr snapToGrid="0">
      <p:cViewPr varScale="1">
        <p:scale>
          <a:sx n="86" d="100"/>
          <a:sy n="86" d="100"/>
        </p:scale>
        <p:origin x="3276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Libro1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spPr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c:spPr>
          <c:explosion val="5"/>
          <c:dPt>
            <c:idx val="0"/>
            <c:bubble3D val="0"/>
            <c:spPr>
              <a:solidFill>
                <a:schemeClr val="accent6"/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1-8D4E-4720-8803-300E401243B7}"/>
              </c:ext>
            </c:extLst>
          </c:dPt>
          <c:dPt>
            <c:idx val="1"/>
            <c:bubble3D val="0"/>
            <c:spPr>
              <a:solidFill>
                <a:schemeClr val="accent5"/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3-8D4E-4720-8803-300E401243B7}"/>
              </c:ext>
            </c:extLst>
          </c:dPt>
          <c:dPt>
            <c:idx val="2"/>
            <c:bubble3D val="0"/>
            <c:spPr>
              <a:solidFill>
                <a:schemeClr val="accent4"/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5-8D4E-4720-8803-300E401243B7}"/>
              </c:ext>
            </c:extLst>
          </c:dPt>
          <c:dPt>
            <c:idx val="3"/>
            <c:bubble3D val="0"/>
            <c:spPr>
              <a:solidFill>
                <a:schemeClr val="accent6">
                  <a:lumMod val="60000"/>
                </a:schemeClr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7-8D4E-4720-8803-300E401243B7}"/>
              </c:ext>
            </c:extLst>
          </c:dPt>
          <c:dPt>
            <c:idx val="4"/>
            <c:bubble3D val="0"/>
            <c:spPr>
              <a:solidFill>
                <a:schemeClr val="accent5">
                  <a:lumMod val="60000"/>
                </a:schemeClr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9-8D4E-4720-8803-300E401243B7}"/>
              </c:ext>
            </c:extLst>
          </c:dPt>
          <c:dPt>
            <c:idx val="5"/>
            <c:bubble3D val="0"/>
            <c:spPr>
              <a:solidFill>
                <a:schemeClr val="accent4">
                  <a:lumMod val="60000"/>
                </a:schemeClr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B-8D4E-4720-8803-300E401243B7}"/>
              </c:ext>
            </c:extLst>
          </c:dPt>
          <c:dPt>
            <c:idx val="6"/>
            <c:bubble3D val="0"/>
            <c:spPr>
              <a:solidFill>
                <a:schemeClr val="accent6">
                  <a:lumMod val="80000"/>
                  <a:lumOff val="20000"/>
                </a:schemeClr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D-8D4E-4720-8803-300E401243B7}"/>
              </c:ext>
            </c:extLst>
          </c:dPt>
          <c:dLbls>
            <c:dLbl>
              <c:idx val="0"/>
              <c:layout>
                <c:manualLayout>
                  <c:x val="-0.12316812294847396"/>
                  <c:y val="-0.223078269675062"/>
                </c:manualLayout>
              </c:layout>
              <c:tx>
                <c:rich>
                  <a:bodyPr rot="0" spcFirstLastPara="1" vertOverflow="ellipsis" vert="horz" wrap="square" anchor="ctr" anchorCtr="1"/>
                  <a:lstStyle/>
                  <a:p>
                    <a:pPr>
                      <a:defRPr sz="900" b="1" i="0" u="none" strike="noStrike" kern="1200" spc="0" baseline="0">
                        <a:solidFill>
                          <a:schemeClr val="bg1"/>
                        </a:solidFill>
                        <a:latin typeface="Poppins" panose="00000500000000000000" pitchFamily="2" charset="0"/>
                        <a:ea typeface="+mn-ea"/>
                        <a:cs typeface="Poppins" panose="00000500000000000000" pitchFamily="2" charset="0"/>
                      </a:defRPr>
                    </a:pPr>
                    <a:fld id="{F4A2545B-3964-4788-BC67-4988EE776D20}" type="CATEGORYNAME">
                      <a:rPr lang="en-US" smtClean="0">
                        <a:solidFill>
                          <a:schemeClr val="bg1"/>
                        </a:solidFill>
                      </a:rPr>
                      <a:pPr>
                        <a:defRPr sz="900">
                          <a:solidFill>
                            <a:schemeClr val="bg1"/>
                          </a:solidFill>
                        </a:defRPr>
                      </a:pPr>
                      <a:t>[NOMBRE DE CATEGORÍA]</a:t>
                    </a:fld>
                    <a:r>
                      <a:rPr lang="en-US" baseline="0" dirty="0">
                        <a:solidFill>
                          <a:schemeClr val="bg1"/>
                        </a:solidFill>
                      </a:rPr>
                      <a:t> </a:t>
                    </a:r>
                    <a:fld id="{FB9A3774-523A-48E9-B103-D437A52196E1}" type="VALUE">
                      <a:rPr lang="en-US" baseline="0" smtClean="0">
                        <a:solidFill>
                          <a:schemeClr val="bg1"/>
                        </a:solidFill>
                      </a:rPr>
                      <a:pPr>
                        <a:defRPr sz="900">
                          <a:solidFill>
                            <a:schemeClr val="bg1"/>
                          </a:solidFill>
                        </a:defRPr>
                      </a:pPr>
                      <a:t>[VALOR]</a:t>
                    </a:fld>
                    <a:endParaRPr lang="en-US" baseline="0" dirty="0">
                      <a:solidFill>
                        <a:schemeClr val="bg1"/>
                      </a:solidFill>
                    </a:endParaRPr>
                  </a:p>
                  <a:p>
                    <a:pPr>
                      <a:defRPr sz="900">
                        <a:solidFill>
                          <a:schemeClr val="bg1"/>
                        </a:solidFill>
                      </a:defRPr>
                    </a:pPr>
                    <a:r>
                      <a:rPr lang="en-US" baseline="0" dirty="0">
                        <a:solidFill>
                          <a:schemeClr val="bg1"/>
                        </a:solidFill>
                      </a:rPr>
                      <a:t>42.48%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900" b="1" i="0" u="none" strike="noStrike" kern="1200" spc="0" baseline="0">
                      <a:solidFill>
                        <a:schemeClr val="bg1"/>
                      </a:solidFill>
                      <a:latin typeface="Poppins" panose="00000500000000000000" pitchFamily="2" charset="0"/>
                      <a:ea typeface="+mn-ea"/>
                      <a:cs typeface="Poppins" panose="00000500000000000000" pitchFamily="2" charset="0"/>
                    </a:defRPr>
                  </a:pPr>
                  <a:endParaRPr lang="es-MX"/>
                </a:p>
              </c:txPr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1208022412512365"/>
                      <c:h val="0.1942974542453392"/>
                    </c:manualLayout>
                  </c15:layout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1-8D4E-4720-8803-300E401243B7}"/>
                </c:ext>
              </c:extLst>
            </c:dLbl>
            <c:dLbl>
              <c:idx val="1"/>
              <c:layout>
                <c:manualLayout>
                  <c:x val="0.18380678988341972"/>
                  <c:y val="0.11011132981981615"/>
                </c:manualLayout>
              </c:layout>
              <c:tx>
                <c:rich>
                  <a:bodyPr rot="0" spcFirstLastPara="1" vertOverflow="ellipsis" vert="horz" wrap="square" anchor="ctr" anchorCtr="1"/>
                  <a:lstStyle/>
                  <a:p>
                    <a:pPr>
                      <a:defRPr sz="900" b="1" i="0" u="none" strike="noStrike" kern="1200" spc="0" baseline="0">
                        <a:solidFill>
                          <a:schemeClr val="bg1"/>
                        </a:solidFill>
                        <a:latin typeface="Poppins" panose="00000500000000000000" pitchFamily="2" charset="0"/>
                        <a:ea typeface="+mn-ea"/>
                        <a:cs typeface="Poppins" panose="00000500000000000000" pitchFamily="2" charset="0"/>
                      </a:defRPr>
                    </a:pPr>
                    <a:fld id="{79125A15-FE8E-4849-B0E1-94F6B0FF4E06}" type="CATEGORYNAME">
                      <a:rPr lang="en-US" smtClean="0">
                        <a:solidFill>
                          <a:schemeClr val="bg1"/>
                        </a:solidFill>
                      </a:rPr>
                      <a:pPr>
                        <a:defRPr sz="900">
                          <a:solidFill>
                            <a:schemeClr val="bg1"/>
                          </a:solidFill>
                        </a:defRPr>
                      </a:pPr>
                      <a:t>[NOMBRE DE CATEGORÍA]</a:t>
                    </a:fld>
                    <a:r>
                      <a:rPr lang="en-US" baseline="0" dirty="0">
                        <a:solidFill>
                          <a:schemeClr val="bg1"/>
                        </a:solidFill>
                      </a:rPr>
                      <a:t> </a:t>
                    </a:r>
                    <a:fld id="{DFBEB2A5-B31E-4B9A-9A4D-CFD6170E09F1}" type="VALUE">
                      <a:rPr lang="en-US" baseline="0" smtClean="0">
                        <a:solidFill>
                          <a:schemeClr val="bg1"/>
                        </a:solidFill>
                      </a:rPr>
                      <a:pPr>
                        <a:defRPr sz="900">
                          <a:solidFill>
                            <a:schemeClr val="bg1"/>
                          </a:solidFill>
                        </a:defRPr>
                      </a:pPr>
                      <a:t>[VALOR]</a:t>
                    </a:fld>
                    <a:endParaRPr lang="en-US" baseline="0" dirty="0">
                      <a:solidFill>
                        <a:schemeClr val="bg1"/>
                      </a:solidFill>
                    </a:endParaRPr>
                  </a:p>
                  <a:p>
                    <a:pPr>
                      <a:defRPr sz="900">
                        <a:solidFill>
                          <a:schemeClr val="bg1"/>
                        </a:solidFill>
                      </a:defRPr>
                    </a:pPr>
                    <a:r>
                      <a:rPr lang="en-US" baseline="0" dirty="0">
                        <a:solidFill>
                          <a:schemeClr val="bg1"/>
                        </a:solidFill>
                      </a:rPr>
                      <a:t>28.06%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900" b="1" i="0" u="none" strike="noStrike" kern="1200" spc="0" baseline="0">
                      <a:solidFill>
                        <a:schemeClr val="bg1"/>
                      </a:solidFill>
                      <a:latin typeface="Poppins" panose="00000500000000000000" pitchFamily="2" charset="0"/>
                      <a:ea typeface="+mn-ea"/>
                      <a:cs typeface="Poppins" panose="00000500000000000000" pitchFamily="2" charset="0"/>
                    </a:defRPr>
                  </a:pPr>
                  <a:endParaRPr lang="es-MX"/>
                </a:p>
              </c:txPr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15740823598725351"/>
                      <c:h val="0.18959352342866806"/>
                    </c:manualLayout>
                  </c15:layout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3-8D4E-4720-8803-300E401243B7}"/>
                </c:ext>
              </c:extLst>
            </c:dLbl>
            <c:dLbl>
              <c:idx val="2"/>
              <c:layout>
                <c:manualLayout>
                  <c:x val="-6.1584118086334155E-2"/>
                  <c:y val="0.16809636695556468"/>
                </c:manualLayout>
              </c:layout>
              <c:tx>
                <c:rich>
                  <a:bodyPr rot="0" spcFirstLastPara="1" vertOverflow="ellipsis" vert="horz" wrap="square" anchor="ctr" anchorCtr="1"/>
                  <a:lstStyle/>
                  <a:p>
                    <a:pPr>
                      <a:defRPr sz="900" b="1" i="0" u="none" strike="noStrike" kern="1200" spc="0" baseline="0">
                        <a:solidFill>
                          <a:schemeClr val="bg1"/>
                        </a:solidFill>
                        <a:latin typeface="Poppins" panose="00000500000000000000" pitchFamily="2" charset="0"/>
                        <a:ea typeface="+mn-ea"/>
                        <a:cs typeface="Poppins" panose="00000500000000000000" pitchFamily="2" charset="0"/>
                      </a:defRPr>
                    </a:pPr>
                    <a:fld id="{ADAF303C-CAFA-4799-930C-C160917E5024}" type="CATEGORYNAME">
                      <a:rPr lang="en-US" smtClean="0">
                        <a:solidFill>
                          <a:schemeClr val="bg1"/>
                        </a:solidFill>
                      </a:rPr>
                      <a:pPr>
                        <a:defRPr sz="900">
                          <a:solidFill>
                            <a:schemeClr val="bg1"/>
                          </a:solidFill>
                        </a:defRPr>
                      </a:pPr>
                      <a:t>[NOMBRE DE CATEGORÍA]</a:t>
                    </a:fld>
                    <a:r>
                      <a:rPr lang="en-US" baseline="0" dirty="0">
                        <a:solidFill>
                          <a:schemeClr val="bg1"/>
                        </a:solidFill>
                      </a:rPr>
                      <a:t> </a:t>
                    </a:r>
                    <a:fld id="{04F33C73-ABE3-45DE-8FF0-5A26BA404B3E}" type="VALUE">
                      <a:rPr lang="en-US" baseline="0" smtClean="0">
                        <a:solidFill>
                          <a:schemeClr val="bg1"/>
                        </a:solidFill>
                      </a:rPr>
                      <a:pPr>
                        <a:defRPr sz="900">
                          <a:solidFill>
                            <a:schemeClr val="bg1"/>
                          </a:solidFill>
                        </a:defRPr>
                      </a:pPr>
                      <a:t>[VALOR]</a:t>
                    </a:fld>
                    <a:endParaRPr lang="en-US" baseline="0" dirty="0">
                      <a:solidFill>
                        <a:schemeClr val="bg1"/>
                      </a:solidFill>
                    </a:endParaRPr>
                  </a:p>
                  <a:p>
                    <a:pPr>
                      <a:defRPr sz="900">
                        <a:solidFill>
                          <a:schemeClr val="bg1"/>
                        </a:solidFill>
                      </a:defRPr>
                    </a:pPr>
                    <a:r>
                      <a:rPr lang="en-US" baseline="0" dirty="0">
                        <a:solidFill>
                          <a:schemeClr val="bg1"/>
                        </a:solidFill>
                      </a:rPr>
                      <a:t>18.29%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900" b="1" i="0" u="none" strike="noStrike" kern="1200" spc="0" baseline="0">
                      <a:solidFill>
                        <a:schemeClr val="bg1"/>
                      </a:solidFill>
                      <a:latin typeface="Poppins" panose="00000500000000000000" pitchFamily="2" charset="0"/>
                      <a:ea typeface="+mn-ea"/>
                      <a:cs typeface="Poppins" panose="00000500000000000000" pitchFamily="2" charset="0"/>
                    </a:defRPr>
                  </a:pPr>
                  <a:endParaRPr lang="es-MX"/>
                </a:p>
              </c:txPr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12704461116073548"/>
                      <c:h val="0.17761919563317322"/>
                    </c:manualLayout>
                  </c15:layout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5-8D4E-4720-8803-300E401243B7}"/>
                </c:ext>
              </c:extLst>
            </c:dLbl>
            <c:dLbl>
              <c:idx val="3"/>
              <c:layout>
                <c:manualLayout>
                  <c:x val="3.2523607245265487E-3"/>
                  <c:y val="-5.985246008584072E-2"/>
                </c:manualLayout>
              </c:layout>
              <c:tx>
                <c:rich>
                  <a:bodyPr rot="0" spcFirstLastPara="1" vertOverflow="ellipsis" vert="horz" wrap="square" anchor="ctr" anchorCtr="1"/>
                  <a:lstStyle/>
                  <a:p>
                    <a:pPr>
                      <a:defRPr sz="900" b="1" i="0" u="none" strike="noStrike" kern="1200" spc="0" baseline="0">
                        <a:solidFill>
                          <a:schemeClr val="accent6"/>
                        </a:solidFill>
                        <a:latin typeface="Poppins" panose="00000500000000000000" pitchFamily="2" charset="0"/>
                        <a:ea typeface="+mn-ea"/>
                        <a:cs typeface="Poppins" panose="00000500000000000000" pitchFamily="2" charset="0"/>
                      </a:defRPr>
                    </a:pPr>
                    <a:fld id="{12C73399-618B-4F8C-898C-2E395451AF76}" type="CATEGORYNAME">
                      <a:rPr lang="en-US" smtClean="0"/>
                      <a:pPr>
                        <a:defRPr sz="900">
                          <a:solidFill>
                            <a:schemeClr val="accent6"/>
                          </a:solidFill>
                        </a:defRPr>
                      </a:pPr>
                      <a:t>[NOMBRE DE CATEGORÍA]</a:t>
                    </a:fld>
                    <a:r>
                      <a:rPr lang="en-US" baseline="0" dirty="0"/>
                      <a:t> </a:t>
                    </a:r>
                    <a:fld id="{33805394-3B99-4D97-BB68-887F3B4AB95A}" type="VALUE">
                      <a:rPr lang="en-US" baseline="0" smtClean="0"/>
                      <a:pPr>
                        <a:defRPr sz="900">
                          <a:solidFill>
                            <a:schemeClr val="accent6"/>
                          </a:solidFill>
                        </a:defRPr>
                      </a:pPr>
                      <a:t>[VALOR]</a:t>
                    </a:fld>
                    <a:endParaRPr lang="en-US" baseline="0" dirty="0"/>
                  </a:p>
                  <a:p>
                    <a:pPr>
                      <a:defRPr sz="900">
                        <a:solidFill>
                          <a:schemeClr val="accent6"/>
                        </a:solidFill>
                      </a:defRPr>
                    </a:pPr>
                    <a:r>
                      <a:rPr lang="en-US" baseline="0" dirty="0"/>
                      <a:t>8.75%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900" b="1" i="0" u="none" strike="noStrike" kern="1200" spc="0" baseline="0">
                      <a:solidFill>
                        <a:schemeClr val="accent6"/>
                      </a:solidFill>
                      <a:latin typeface="Poppins" panose="00000500000000000000" pitchFamily="2" charset="0"/>
                      <a:ea typeface="+mn-ea"/>
                      <a:cs typeface="Poppins" panose="00000500000000000000" pitchFamily="2" charset="0"/>
                    </a:defRPr>
                  </a:pPr>
                  <a:endParaRPr lang="es-MX"/>
                </a:p>
              </c:txPr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11422199154559308"/>
                      <c:h val="0.20156785122416288"/>
                    </c:manualLayout>
                  </c15:layout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7-8D4E-4720-8803-300E401243B7}"/>
                </c:ext>
              </c:extLst>
            </c:dLbl>
            <c:dLbl>
              <c:idx val="4"/>
              <c:layout>
                <c:manualLayout>
                  <c:x val="8.7895478900771623E-2"/>
                  <c:y val="-5.5623424048033117E-2"/>
                </c:manualLayout>
              </c:layout>
              <c:tx>
                <c:rich>
                  <a:bodyPr rot="0" spcFirstLastPara="1" vertOverflow="ellipsis" vert="horz" wrap="square" anchor="ctr" anchorCtr="1"/>
                  <a:lstStyle/>
                  <a:p>
                    <a:pPr>
                      <a:defRPr sz="900" b="1" i="0" u="none" strike="noStrike" kern="1200" spc="0" baseline="0">
                        <a:solidFill>
                          <a:schemeClr val="accent6"/>
                        </a:solidFill>
                        <a:latin typeface="Poppins" panose="00000500000000000000" pitchFamily="2" charset="0"/>
                        <a:ea typeface="+mn-ea"/>
                        <a:cs typeface="Poppins" panose="00000500000000000000" pitchFamily="2" charset="0"/>
                      </a:defRPr>
                    </a:pPr>
                    <a:fld id="{A72D2D3D-1535-49B8-9C86-2E043F8601AD}" type="CATEGORYNAME">
                      <a:rPr lang="es-ES" smtClean="0"/>
                      <a:pPr>
                        <a:defRPr sz="900">
                          <a:solidFill>
                            <a:schemeClr val="accent6"/>
                          </a:solidFill>
                        </a:defRPr>
                      </a:pPr>
                      <a:t>[NOMBRE DE CATEGORÍA]</a:t>
                    </a:fld>
                    <a:r>
                      <a:rPr lang="es-ES" baseline="0" dirty="0"/>
                      <a:t> </a:t>
                    </a:r>
                  </a:p>
                  <a:p>
                    <a:pPr>
                      <a:defRPr sz="900">
                        <a:solidFill>
                          <a:schemeClr val="accent6"/>
                        </a:solidFill>
                      </a:defRPr>
                    </a:pPr>
                    <a:fld id="{B1F2D4D6-F846-4C7E-A0D9-F09DACFF2B35}" type="VALUE">
                      <a:rPr lang="es-ES" baseline="0" smtClean="0"/>
                      <a:pPr>
                        <a:defRPr sz="900">
                          <a:solidFill>
                            <a:schemeClr val="accent6"/>
                          </a:solidFill>
                        </a:defRPr>
                      </a:pPr>
                      <a:t>[VALOR]</a:t>
                    </a:fld>
                    <a:endParaRPr lang="es-ES" baseline="0" dirty="0"/>
                  </a:p>
                  <a:p>
                    <a:pPr>
                      <a:defRPr sz="900">
                        <a:solidFill>
                          <a:schemeClr val="accent6"/>
                        </a:solidFill>
                      </a:defRPr>
                    </a:pPr>
                    <a:r>
                      <a:rPr lang="es-ES" baseline="0" dirty="0"/>
                      <a:t>0.04%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900" b="1" i="0" u="none" strike="noStrike" kern="1200" spc="0" baseline="0">
                      <a:solidFill>
                        <a:schemeClr val="accent6"/>
                      </a:solidFill>
                      <a:latin typeface="Poppins" panose="00000500000000000000" pitchFamily="2" charset="0"/>
                      <a:ea typeface="+mn-ea"/>
                      <a:cs typeface="Poppins" panose="00000500000000000000" pitchFamily="2" charset="0"/>
                    </a:defRPr>
                  </a:pPr>
                  <a:endParaRPr lang="es-MX"/>
                </a:p>
              </c:txPr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17784191889691736"/>
                      <c:h val="0.24347799850839477"/>
                    </c:manualLayout>
                  </c15:layout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9-8D4E-4720-8803-300E401243B7}"/>
                </c:ext>
              </c:extLst>
            </c:dLbl>
            <c:dLbl>
              <c:idx val="5"/>
              <c:layout>
                <c:manualLayout>
                  <c:x val="0.12853219669417729"/>
                  <c:y val="0.13118511236527233"/>
                </c:manualLayout>
              </c:layout>
              <c:tx>
                <c:rich>
                  <a:bodyPr rot="0" spcFirstLastPara="1" vertOverflow="ellipsis" vert="horz" wrap="square" anchor="ctr" anchorCtr="1"/>
                  <a:lstStyle/>
                  <a:p>
                    <a:pPr>
                      <a:defRPr sz="900" b="1" i="0" u="none" strike="noStrike" kern="1200" spc="0" baseline="0">
                        <a:solidFill>
                          <a:schemeClr val="accent6"/>
                        </a:solidFill>
                        <a:latin typeface="Poppins" panose="00000500000000000000" pitchFamily="2" charset="0"/>
                        <a:ea typeface="+mn-ea"/>
                        <a:cs typeface="Poppins" panose="00000500000000000000" pitchFamily="2" charset="0"/>
                      </a:defRPr>
                    </a:pPr>
                    <a:fld id="{0AA2D600-E541-417B-8380-60A5C7AB371E}" type="CATEGORYNAME">
                      <a:rPr lang="en-US" smtClean="0"/>
                      <a:pPr>
                        <a:defRPr sz="900">
                          <a:solidFill>
                            <a:schemeClr val="accent6"/>
                          </a:solidFill>
                        </a:defRPr>
                      </a:pPr>
                      <a:t>[NOMBRE DE CATEGORÍA]</a:t>
                    </a:fld>
                    <a:r>
                      <a:rPr lang="en-US" baseline="0" dirty="0"/>
                      <a:t> </a:t>
                    </a:r>
                  </a:p>
                  <a:p>
                    <a:pPr>
                      <a:defRPr sz="900">
                        <a:solidFill>
                          <a:schemeClr val="accent6"/>
                        </a:solidFill>
                      </a:defRPr>
                    </a:pPr>
                    <a:fld id="{4DF4B1DA-D73B-473E-BB3A-AAEFEF3BB041}" type="VALUE">
                      <a:rPr lang="en-US" baseline="0" smtClean="0"/>
                      <a:pPr>
                        <a:defRPr sz="900">
                          <a:solidFill>
                            <a:schemeClr val="accent6"/>
                          </a:solidFill>
                        </a:defRPr>
                      </a:pPr>
                      <a:t>[VALOR]</a:t>
                    </a:fld>
                    <a:endParaRPr lang="en-US" baseline="0" dirty="0"/>
                  </a:p>
                  <a:p>
                    <a:pPr>
                      <a:defRPr sz="900">
                        <a:solidFill>
                          <a:schemeClr val="accent6"/>
                        </a:solidFill>
                      </a:defRPr>
                    </a:pPr>
                    <a:r>
                      <a:rPr lang="en-US" baseline="0" dirty="0"/>
                      <a:t>0.39%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900" b="1" i="0" u="none" strike="noStrike" kern="1200" spc="0" baseline="0">
                      <a:solidFill>
                        <a:schemeClr val="accent6"/>
                      </a:solidFill>
                      <a:latin typeface="Poppins" panose="00000500000000000000" pitchFamily="2" charset="0"/>
                      <a:ea typeface="+mn-ea"/>
                      <a:cs typeface="Poppins" panose="00000500000000000000" pitchFamily="2" charset="0"/>
                    </a:defRPr>
                  </a:pPr>
                  <a:endParaRPr lang="es-MX"/>
                </a:p>
              </c:txPr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12221179115521445"/>
                      <c:h val="0.17761919563317322"/>
                    </c:manualLayout>
                  </c15:layout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B-8D4E-4720-8803-300E401243B7}"/>
                </c:ext>
              </c:extLst>
            </c:dLbl>
            <c:dLbl>
              <c:idx val="6"/>
              <c:layout>
                <c:manualLayout>
                  <c:x val="1.4983646058260084E-2"/>
                  <c:y val="0.27323043856181206"/>
                </c:manualLayout>
              </c:layout>
              <c:tx>
                <c:rich>
                  <a:bodyPr rot="0" spcFirstLastPara="1" vertOverflow="ellipsis" vert="horz" wrap="square" anchor="ctr" anchorCtr="1"/>
                  <a:lstStyle/>
                  <a:p>
                    <a:pPr>
                      <a:defRPr sz="900" b="1" i="0" u="none" strike="noStrike" kern="1200" spc="0" baseline="0">
                        <a:solidFill>
                          <a:schemeClr val="accent6"/>
                        </a:solidFill>
                        <a:latin typeface="Poppins" panose="00000500000000000000" pitchFamily="2" charset="0"/>
                        <a:ea typeface="+mn-ea"/>
                        <a:cs typeface="Poppins" panose="00000500000000000000" pitchFamily="2" charset="0"/>
                      </a:defRPr>
                    </a:pPr>
                    <a:fld id="{D3EA2D23-938B-46FA-B722-C5419604F1F8}" type="CATEGORYNAME">
                      <a:rPr lang="en-US" smtClean="0"/>
                      <a:pPr>
                        <a:defRPr sz="900">
                          <a:solidFill>
                            <a:schemeClr val="accent6"/>
                          </a:solidFill>
                        </a:defRPr>
                      </a:pPr>
                      <a:t>[NOMBRE DE CATEGORÍA]</a:t>
                    </a:fld>
                    <a:r>
                      <a:rPr lang="en-US" baseline="0" dirty="0"/>
                      <a:t> </a:t>
                    </a:r>
                    <a:fld id="{8F1A0200-49A5-4D4D-9373-193CBF358D3A}" type="VALUE">
                      <a:rPr lang="en-US" baseline="0" smtClean="0"/>
                      <a:pPr>
                        <a:defRPr sz="900">
                          <a:solidFill>
                            <a:schemeClr val="accent6"/>
                          </a:solidFill>
                        </a:defRPr>
                      </a:pPr>
                      <a:t>[VALOR]</a:t>
                    </a:fld>
                    <a:endParaRPr lang="en-US" baseline="0" dirty="0"/>
                  </a:p>
                  <a:p>
                    <a:pPr>
                      <a:defRPr sz="900">
                        <a:solidFill>
                          <a:schemeClr val="accent6"/>
                        </a:solidFill>
                      </a:defRPr>
                    </a:pPr>
                    <a:r>
                      <a:rPr lang="en-US" baseline="0" dirty="0"/>
                      <a:t>1.99%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900" b="1" i="0" u="none" strike="noStrike" kern="1200" spc="0" baseline="0">
                      <a:solidFill>
                        <a:schemeClr val="accent6"/>
                      </a:solidFill>
                      <a:latin typeface="Poppins" panose="00000500000000000000" pitchFamily="2" charset="0"/>
                      <a:ea typeface="+mn-ea"/>
                      <a:cs typeface="Poppins" panose="00000500000000000000" pitchFamily="2" charset="0"/>
                    </a:defRPr>
                  </a:pPr>
                  <a:endParaRPr lang="es-MX"/>
                </a:p>
              </c:txPr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6137325268328804"/>
                      <c:h val="0.18631456904834265"/>
                    </c:manualLayout>
                  </c15:layout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D-8D4E-4720-8803-300E401243B7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900" b="1" i="0" u="none" strike="noStrike" kern="1200" spc="0" baseline="0">
                    <a:solidFill>
                      <a:schemeClr val="accent6"/>
                    </a:solidFill>
                    <a:latin typeface="Poppins" panose="00000500000000000000" pitchFamily="2" charset="0"/>
                    <a:ea typeface="+mn-ea"/>
                    <a:cs typeface="Poppins" panose="00000500000000000000" pitchFamily="2" charset="0"/>
                  </a:defRPr>
                </a:pPr>
                <a:endParaRPr lang="es-MX"/>
              </a:p>
            </c:txPr>
            <c:dLblPos val="outEnd"/>
            <c:showLegendKey val="0"/>
            <c:showVal val="1"/>
            <c:showCatName val="1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Hoja1!$A$3:$A$9</c:f>
              <c:strCache>
                <c:ptCount val="7"/>
                <c:pt idx="0">
                  <c:v>Participaciones</c:v>
                </c:pt>
                <c:pt idx="1">
                  <c:v>Aportaciones</c:v>
                </c:pt>
                <c:pt idx="2">
                  <c:v>Impuestos</c:v>
                </c:pt>
                <c:pt idx="3">
                  <c:v>Derechos </c:v>
                </c:pt>
                <c:pt idx="4">
                  <c:v>Contribuciones de mejora</c:v>
                </c:pt>
                <c:pt idx="5">
                  <c:v>Productos</c:v>
                </c:pt>
                <c:pt idx="6">
                  <c:v>Aprovechamientos</c:v>
                </c:pt>
              </c:strCache>
            </c:strRef>
          </c:cat>
          <c:val>
            <c:numRef>
              <c:f>Hoja1!$B$3:$B$9</c:f>
              <c:numCache>
                <c:formatCode>[$$-80A]#,##0.00</c:formatCode>
                <c:ptCount val="7"/>
                <c:pt idx="0">
                  <c:v>3173.2152599999999</c:v>
                </c:pt>
                <c:pt idx="1">
                  <c:v>2096.3704039999998</c:v>
                </c:pt>
                <c:pt idx="2">
                  <c:v>1366.5207680000001</c:v>
                </c:pt>
                <c:pt idx="3">
                  <c:v>653.97871499999997</c:v>
                </c:pt>
                <c:pt idx="4">
                  <c:v>2.6469279999999999</c:v>
                </c:pt>
                <c:pt idx="5">
                  <c:v>28.809200000000001</c:v>
                </c:pt>
                <c:pt idx="6">
                  <c:v>148.84967399999999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E-8D4E-4720-8803-300E401243B7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87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latin typeface="Poppins" panose="00000500000000000000" pitchFamily="2" charset="0"/>
          <a:cs typeface="Poppins" panose="00000500000000000000" pitchFamily="2" charset="0"/>
        </a:defRPr>
      </a:pPr>
      <a:endParaRPr lang="es-MX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3">
  <a:schemeClr val="accent6"/>
  <a:schemeClr val="accent5"/>
  <a:schemeClr val="accent4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9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cs:styleClr val="auto"/>
    </cs:fontRef>
    <cs:defRPr sz="1330" b="1" i="0" u="none" strike="noStrike" kern="1200" spc="0" baseline="0"/>
  </cs:dataLabel>
  <cs:dataLabelCallout>
    <cs:lnRef idx="0">
      <cs:styleClr val="auto"/>
    </cs:lnRef>
    <cs:fillRef idx="0"/>
    <cs:effectRef idx="0"/>
    <cs:fontRef idx="minor">
      <cs:styleClr val="auto"/>
    </cs:fontRef>
    <cs:spPr>
      <a:solidFill>
        <a:schemeClr val="lt1"/>
      </a:solidFill>
      <a:ln>
        <a:solidFill>
          <a:schemeClr val="phClr"/>
        </a:solidFill>
      </a:ln>
    </cs:spPr>
    <cs:defRPr sz="133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635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88900" sx="102000" sy="102000" algn="ctr" rotWithShape="0">
          <a:prstClr val="black">
            <a:alpha val="10000"/>
          </a:prstClr>
        </a:outerShdw>
      </a:effectLst>
      <a:scene3d>
        <a:camera prst="orthographicFront"/>
        <a:lightRig rig="threePt" dir="t"/>
      </a:scene3d>
      <a:sp3d>
        <a:bevelT w="127000" h="127000"/>
        <a:bevelB w="127000" h="127000"/>
      </a:sp3d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cap="all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696922B-EB41-48C9-A101-EADCEB882F28}" type="datetimeFigureOut">
              <a:rPr lang="es-MX" smtClean="0"/>
              <a:t>06/02/2026</a:t>
            </a:fld>
            <a:endParaRPr lang="es-MX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2271713" y="1143000"/>
            <a:ext cx="23145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3B7EC86-60AC-44A7-87CF-7BBA0F44DB3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719894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/>
          <p:cNvPicPr/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82" b="81651"/>
          <a:stretch/>
        </p:blipFill>
        <p:spPr>
          <a:xfrm>
            <a:off x="1" y="19049"/>
            <a:ext cx="6858000" cy="1409701"/>
          </a:xfrm>
          <a:prstGeom prst="rect">
            <a:avLst/>
          </a:prstGeom>
        </p:spPr>
      </p:pic>
      <p:pic>
        <p:nvPicPr>
          <p:cNvPr id="3" name="Imagen 2"/>
          <p:cNvPicPr/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689" r="92500"/>
          <a:stretch/>
        </p:blipFill>
        <p:spPr>
          <a:xfrm>
            <a:off x="19051" y="1771650"/>
            <a:ext cx="514349" cy="7226339"/>
          </a:xfrm>
          <a:prstGeom prst="rect">
            <a:avLst/>
          </a:prstGeom>
        </p:spPr>
      </p:pic>
      <p:pic>
        <p:nvPicPr>
          <p:cNvPr id="4" name="Imagen 3"/>
          <p:cNvPicPr/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389" t="88708" r="38167" b="3204"/>
          <a:stretch/>
        </p:blipFill>
        <p:spPr>
          <a:xfrm>
            <a:off x="2350770" y="8308379"/>
            <a:ext cx="2156461" cy="7277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95083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D9D1F-6AA1-480B-AF45-2464419B5F9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7183524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D9D1F-6AA1-480B-AF45-2464419B5F9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3438482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D9D1F-6AA1-480B-AF45-2464419B5F9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944493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D9D1F-6AA1-480B-AF45-2464419B5F9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6550699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D9D1F-6AA1-480B-AF45-2464419B5F9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7976918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D9D1F-6AA1-480B-AF45-2464419B5F9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6965430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D9D1F-6AA1-480B-AF45-2464419B5F9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7948646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D9D1F-6AA1-480B-AF45-2464419B5F9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5124781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D9D1F-6AA1-480B-AF45-2464419B5F9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7740454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D9D1F-6AA1-480B-AF45-2464419B5F9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5999238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1D9D1F-6AA1-480B-AF45-2464419B5F9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0861124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ojp.puebla.gob.mx/media/k2/attachments/Ley_de_Ingresos_del_Municipio_de_Puebla,_para_el_Ejercicio_Fiscal_2026_5EV_15122025.pdf" TargetMode="Externa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835378" y="2255924"/>
            <a:ext cx="5621867" cy="4454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es-MX" sz="3200" b="1" dirty="0">
                <a:latin typeface="Poppins SemiBold" panose="00000700000000000000" pitchFamily="2" charset="0"/>
                <a:ea typeface="Times New Roman" panose="02020603050405020304" pitchFamily="18" charset="0"/>
                <a:cs typeface="Poppins SemiBold" panose="00000700000000000000" pitchFamily="2" charset="0"/>
              </a:rPr>
              <a:t>Versión ciudadana de la Ley de Ingresos y del Presupuesto de Egresos del Municipio de Puebla para el ejercicio </a:t>
            </a:r>
            <a:endParaRPr lang="es-MX" sz="3200" dirty="0">
              <a:effectLst/>
              <a:latin typeface="Poppins SemiBold" panose="00000700000000000000" pitchFamily="2" charset="0"/>
              <a:ea typeface="Calibri" panose="020F0502020204030204" pitchFamily="34" charset="0"/>
              <a:cs typeface="Poppins SemiBold" panose="00000700000000000000" pitchFamily="2" charset="0"/>
            </a:endParaRPr>
          </a:p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es-MX" sz="3200" b="1" dirty="0">
                <a:latin typeface="Poppins SemiBold" panose="00000700000000000000" pitchFamily="2" charset="0"/>
                <a:ea typeface="Times New Roman" panose="02020603050405020304" pitchFamily="18" charset="0"/>
                <a:cs typeface="Poppins SemiBold" panose="00000700000000000000" pitchFamily="2" charset="0"/>
              </a:rPr>
              <a:t>2026</a:t>
            </a:r>
            <a:endParaRPr lang="es-MX" sz="3200" dirty="0">
              <a:effectLst/>
              <a:latin typeface="Poppins SemiBold" panose="00000700000000000000" pitchFamily="2" charset="0"/>
              <a:ea typeface="Calibri" panose="020F0502020204030204" pitchFamily="34" charset="0"/>
              <a:cs typeface="Poppins SemiBold" panose="000007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6342996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417686" y="1276613"/>
            <a:ext cx="562186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Poppins SemiBold" panose="00000700000000000000" pitchFamily="2" charset="0"/>
                <a:ea typeface="Times New Roman" panose="02020603050405020304" pitchFamily="18" charset="0"/>
                <a:cs typeface="Poppins SemiBold" panose="00000700000000000000" pitchFamily="2" charset="0"/>
              </a:rPr>
              <a:t>Presupuesto de Egresos</a:t>
            </a:r>
            <a:endParaRPr kumimoji="0" lang="es-MX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oppins SemiBold" panose="00000700000000000000" pitchFamily="2" charset="0"/>
              <a:ea typeface="Calibri" panose="020F0502020204030204" pitchFamily="34" charset="0"/>
              <a:cs typeface="Poppins SemiBold" panose="00000700000000000000" pitchFamily="2" charset="0"/>
            </a:endParaRPr>
          </a:p>
        </p:txBody>
      </p:sp>
      <p:sp>
        <p:nvSpPr>
          <p:cNvPr id="17" name="Rectángulo 16">
            <a:extLst>
              <a:ext uri="{FF2B5EF4-FFF2-40B4-BE49-F238E27FC236}">
                <a16:creationId xmlns:a16="http://schemas.microsoft.com/office/drawing/2014/main" id="{C64331EB-EA90-4641-BA07-D6C44F576D9D}"/>
              </a:ext>
            </a:extLst>
          </p:cNvPr>
          <p:cNvSpPr/>
          <p:nvPr/>
        </p:nvSpPr>
        <p:spPr>
          <a:xfrm>
            <a:off x="671686" y="1754980"/>
            <a:ext cx="5621867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es-MX" sz="1600" b="1" dirty="0">
                <a:latin typeface="Poppins SemiBold" panose="00000700000000000000" pitchFamily="2" charset="0"/>
                <a:ea typeface="Times New Roman" panose="02020603050405020304" pitchFamily="18" charset="0"/>
                <a:cs typeface="Poppins SemiBold" panose="00000700000000000000" pitchFamily="2" charset="0"/>
              </a:rPr>
              <a:t>¿</a:t>
            </a:r>
            <a:r>
              <a:rPr lang="es-ES" sz="1600" b="1" dirty="0">
                <a:latin typeface="Poppins SemiBold" panose="00000700000000000000" pitchFamily="2" charset="0"/>
                <a:ea typeface="Times New Roman" panose="02020603050405020304" pitchFamily="18" charset="0"/>
                <a:cs typeface="Poppins SemiBold" panose="00000700000000000000" pitchFamily="2" charset="0"/>
              </a:rPr>
              <a:t>Contiene la clasificación administrativa</a:t>
            </a:r>
            <a:r>
              <a:rPr lang="es-MX" sz="1600" b="1" dirty="0">
                <a:latin typeface="Poppins SemiBold" panose="00000700000000000000" pitchFamily="2" charset="0"/>
                <a:ea typeface="Times New Roman" panose="02020603050405020304" pitchFamily="18" charset="0"/>
                <a:cs typeface="Poppins SemiBold" panose="00000700000000000000" pitchFamily="2" charset="0"/>
              </a:rPr>
              <a:t>?</a:t>
            </a:r>
            <a:endParaRPr lang="es-MX" sz="1600" dirty="0">
              <a:latin typeface="Poppins SemiBold" panose="00000700000000000000" pitchFamily="2" charset="0"/>
              <a:ea typeface="Calibri" panose="020F0502020204030204" pitchFamily="34" charset="0"/>
              <a:cs typeface="Poppins SemiBold" panose="00000700000000000000" pitchFamily="2" charset="0"/>
            </a:endParaRPr>
          </a:p>
        </p:txBody>
      </p:sp>
      <p:sp>
        <p:nvSpPr>
          <p:cNvPr id="7" name="Rectángulo 6">
            <a:extLst>
              <a:ext uri="{FF2B5EF4-FFF2-40B4-BE49-F238E27FC236}">
                <a16:creationId xmlns:a16="http://schemas.microsoft.com/office/drawing/2014/main" id="{0923F32C-8222-4FAB-B9EE-ECEA3A02935E}"/>
              </a:ext>
            </a:extLst>
          </p:cNvPr>
          <p:cNvSpPr/>
          <p:nvPr/>
        </p:nvSpPr>
        <p:spPr>
          <a:xfrm>
            <a:off x="671686" y="4147660"/>
            <a:ext cx="5621867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es-MX" sz="1600" b="1" dirty="0">
                <a:latin typeface="Poppins SemiBold" panose="00000700000000000000" pitchFamily="2" charset="0"/>
                <a:ea typeface="Times New Roman" panose="02020603050405020304" pitchFamily="18" charset="0"/>
                <a:cs typeface="Poppins SemiBold" panose="00000700000000000000" pitchFamily="2" charset="0"/>
              </a:rPr>
              <a:t>¿</a:t>
            </a:r>
            <a:r>
              <a:rPr lang="es-ES" sz="1600" b="1" dirty="0">
                <a:latin typeface="Poppins SemiBold" panose="00000700000000000000" pitchFamily="2" charset="0"/>
                <a:ea typeface="Times New Roman" panose="02020603050405020304" pitchFamily="18" charset="0"/>
                <a:cs typeface="Poppins SemiBold" panose="00000700000000000000" pitchFamily="2" charset="0"/>
              </a:rPr>
              <a:t>Contiene la clasificación funcional a nivel de finalidad, función y subfunción</a:t>
            </a:r>
            <a:r>
              <a:rPr lang="es-MX" sz="1600" b="1" dirty="0">
                <a:latin typeface="Poppins SemiBold" panose="00000700000000000000" pitchFamily="2" charset="0"/>
                <a:ea typeface="Times New Roman" panose="02020603050405020304" pitchFamily="18" charset="0"/>
                <a:cs typeface="Poppins SemiBold" panose="00000700000000000000" pitchFamily="2" charset="0"/>
              </a:rPr>
              <a:t>?</a:t>
            </a:r>
            <a:endParaRPr lang="es-MX" sz="1600" dirty="0">
              <a:latin typeface="Poppins SemiBold" panose="00000700000000000000" pitchFamily="2" charset="0"/>
              <a:ea typeface="Calibri" panose="020F0502020204030204" pitchFamily="34" charset="0"/>
              <a:cs typeface="Poppins SemiBold" panose="00000700000000000000" pitchFamily="2" charset="0"/>
            </a:endParaRPr>
          </a:p>
        </p:txBody>
      </p:sp>
      <p:graphicFrame>
        <p:nvGraphicFramePr>
          <p:cNvPr id="8" name="Tabla 7">
            <a:extLst>
              <a:ext uri="{FF2B5EF4-FFF2-40B4-BE49-F238E27FC236}">
                <a16:creationId xmlns:a16="http://schemas.microsoft.com/office/drawing/2014/main" id="{375644A2-AE83-4194-AFDB-231D76B496A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48038345"/>
              </p:ext>
            </p:extLst>
          </p:nvPr>
        </p:nvGraphicFramePr>
        <p:xfrm>
          <a:off x="845820" y="2311846"/>
          <a:ext cx="5447733" cy="1343788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3731766">
                  <a:extLst>
                    <a:ext uri="{9D8B030D-6E8A-4147-A177-3AD203B41FA5}">
                      <a16:colId xmlns:a16="http://schemas.microsoft.com/office/drawing/2014/main" val="93506275"/>
                    </a:ext>
                  </a:extLst>
                </a:gridCol>
                <a:gridCol w="1715967">
                  <a:extLst>
                    <a:ext uri="{9D8B030D-6E8A-4147-A177-3AD203B41FA5}">
                      <a16:colId xmlns:a16="http://schemas.microsoft.com/office/drawing/2014/main" val="2870716203"/>
                    </a:ext>
                  </a:extLst>
                </a:gridCol>
              </a:tblGrid>
              <a:tr h="337188">
                <a:tc>
                  <a:txBody>
                    <a:bodyPr/>
                    <a:lstStyle/>
                    <a:p>
                      <a:pPr marL="23495" algn="ctr">
                        <a:spcBef>
                          <a:spcPts val="45"/>
                        </a:spcBef>
                        <a:spcAft>
                          <a:spcPts val="0"/>
                        </a:spcAft>
                      </a:pPr>
                      <a:r>
                        <a:rPr lang="es-ES" sz="1000" b="0" spc="-10" dirty="0">
                          <a:solidFill>
                            <a:srgbClr val="FFFFFF"/>
                          </a:solidFill>
                          <a:effectLst/>
                          <a:latin typeface="Poppins SemiBold" panose="00000700000000000000" pitchFamily="2" charset="0"/>
                          <a:ea typeface="Arial MT"/>
                          <a:cs typeface="Poppins SemiBold" panose="00000700000000000000" pitchFamily="2" charset="0"/>
                        </a:rPr>
                        <a:t>Concepto</a:t>
                      </a:r>
                      <a:endParaRPr lang="es-MX" sz="1100" b="0" dirty="0">
                        <a:effectLst/>
                        <a:latin typeface="Poppins SemiBold" panose="00000700000000000000" pitchFamily="2" charset="0"/>
                        <a:ea typeface="Arial MT"/>
                        <a:cs typeface="Poppins SemiBold" panose="00000700000000000000" pitchFamily="2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1504D"/>
                    </a:solidFill>
                  </a:tcPr>
                </a:tc>
                <a:tc>
                  <a:txBody>
                    <a:bodyPr/>
                    <a:lstStyle/>
                    <a:p>
                      <a:pPr marL="244475" algn="l">
                        <a:spcBef>
                          <a:spcPts val="45"/>
                        </a:spcBef>
                        <a:spcAft>
                          <a:spcPts val="0"/>
                        </a:spcAft>
                      </a:pPr>
                      <a:r>
                        <a:rPr lang="es-ES" sz="1000" b="0" spc="-10" dirty="0">
                          <a:solidFill>
                            <a:srgbClr val="FFFFFF"/>
                          </a:solidFill>
                          <a:effectLst/>
                          <a:latin typeface="Poppins SemiBold" panose="00000700000000000000" pitchFamily="2" charset="0"/>
                          <a:ea typeface="Arial MT"/>
                          <a:cs typeface="Poppins SemiBold" panose="00000700000000000000" pitchFamily="2" charset="0"/>
                        </a:rPr>
                        <a:t>Presupuesto</a:t>
                      </a:r>
                      <a:r>
                        <a:rPr lang="es-ES" sz="1000" b="0" spc="-25" dirty="0">
                          <a:solidFill>
                            <a:srgbClr val="FFFFFF"/>
                          </a:solidFill>
                          <a:effectLst/>
                          <a:latin typeface="Poppins SemiBold" panose="00000700000000000000" pitchFamily="2" charset="0"/>
                          <a:ea typeface="Arial MT"/>
                          <a:cs typeface="Poppins SemiBold" panose="00000700000000000000" pitchFamily="2" charset="0"/>
                        </a:rPr>
                        <a:t> </a:t>
                      </a:r>
                      <a:r>
                        <a:rPr lang="es-ES" sz="1000" b="0" spc="-10" dirty="0">
                          <a:solidFill>
                            <a:srgbClr val="FFFFFF"/>
                          </a:solidFill>
                          <a:effectLst/>
                          <a:latin typeface="Poppins SemiBold" panose="00000700000000000000" pitchFamily="2" charset="0"/>
                          <a:ea typeface="Arial MT"/>
                          <a:cs typeface="Poppins SemiBold" panose="00000700000000000000" pitchFamily="2" charset="0"/>
                        </a:rPr>
                        <a:t>aprobado</a:t>
                      </a:r>
                      <a:endParaRPr lang="es-MX" sz="1100" b="0" dirty="0">
                        <a:effectLst/>
                        <a:latin typeface="Poppins SemiBold" panose="00000700000000000000" pitchFamily="2" charset="0"/>
                        <a:ea typeface="Arial MT"/>
                        <a:cs typeface="Poppins SemiBold" panose="00000700000000000000" pitchFamily="2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150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52268622"/>
                  </a:ext>
                </a:extLst>
              </a:tr>
              <a:tr h="288354">
                <a:tc>
                  <a:txBody>
                    <a:bodyPr/>
                    <a:lstStyle/>
                    <a:p>
                      <a:pPr algn="l">
                        <a:lnSpc>
                          <a:spcPts val="1110"/>
                        </a:lnSpc>
                        <a:spcAft>
                          <a:spcPts val="0"/>
                        </a:spcAft>
                      </a:pPr>
                      <a:r>
                        <a:rPr lang="es-ES" sz="1000" b="0" spc="-10" dirty="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Órgano Ejecutivo Municipal (Ayuntamiento)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R="25400" algn="r">
                        <a:lnSpc>
                          <a:spcPts val="1110"/>
                        </a:lnSpc>
                        <a:spcAft>
                          <a:spcPts val="0"/>
                        </a:spcAft>
                      </a:pPr>
                      <a:r>
                        <a:rPr lang="es-ES" sz="1000" b="0" spc="-10" dirty="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$6,514,559,453.00</a:t>
                      </a:r>
                      <a:endParaRPr lang="es-MX" sz="1100" b="0" dirty="0">
                        <a:effectLst/>
                        <a:latin typeface="Poppins" panose="00000500000000000000" pitchFamily="2" charset="0"/>
                        <a:ea typeface="Arial MT"/>
                        <a:cs typeface="Poppins" panose="00000500000000000000" pitchFamily="2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09711626"/>
                  </a:ext>
                </a:extLst>
              </a:tr>
              <a:tr h="288354">
                <a:tc>
                  <a:txBody>
                    <a:bodyPr/>
                    <a:lstStyle/>
                    <a:p>
                      <a:pPr algn="l">
                        <a:lnSpc>
                          <a:spcPts val="1110"/>
                        </a:lnSpc>
                        <a:spcAft>
                          <a:spcPts val="0"/>
                        </a:spcAft>
                      </a:pPr>
                      <a:r>
                        <a:rPr lang="es-ES" sz="1000" b="0" dirty="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Entidades Paraestatales y Fideicomisos no Empresariales y no Financieros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R="25400" algn="r">
                        <a:lnSpc>
                          <a:spcPts val="1110"/>
                        </a:lnSpc>
                        <a:spcAft>
                          <a:spcPts val="0"/>
                        </a:spcAft>
                      </a:pPr>
                      <a:r>
                        <a:rPr lang="es-ES" sz="1000" b="0" spc="-10" dirty="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$955,831,496</a:t>
                      </a:r>
                      <a:r>
                        <a:rPr lang="es-MX" sz="1100" b="0" spc="-10" dirty="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.00</a:t>
                      </a:r>
                      <a:endParaRPr lang="es-ES" sz="1000" b="0" spc="-10" dirty="0">
                        <a:effectLst/>
                        <a:latin typeface="Poppins" panose="00000500000000000000" pitchFamily="2" charset="0"/>
                        <a:ea typeface="Arial MT"/>
                        <a:cs typeface="Poppins" panose="00000500000000000000" pitchFamily="2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85065737"/>
                  </a:ext>
                </a:extLst>
              </a:tr>
              <a:tr h="288354">
                <a:tc>
                  <a:txBody>
                    <a:bodyPr/>
                    <a:lstStyle/>
                    <a:p>
                      <a:pPr marL="51435" algn="l">
                        <a:lnSpc>
                          <a:spcPts val="1110"/>
                        </a:lnSpc>
                        <a:spcAft>
                          <a:spcPts val="0"/>
                        </a:spcAft>
                      </a:pPr>
                      <a:r>
                        <a:rPr lang="es-ES" sz="1000" b="0" spc="-10" dirty="0">
                          <a:effectLst/>
                          <a:latin typeface="Poppins SemiBold" panose="00000700000000000000" pitchFamily="2" charset="0"/>
                          <a:ea typeface="Arial MT"/>
                          <a:cs typeface="Poppins SemiBold" panose="00000700000000000000" pitchFamily="2" charset="0"/>
                        </a:rPr>
                        <a:t>Total Sector Público Municipal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R="25400" algn="r">
                        <a:lnSpc>
                          <a:spcPts val="1110"/>
                        </a:lnSpc>
                        <a:spcAft>
                          <a:spcPts val="0"/>
                        </a:spcAft>
                      </a:pPr>
                      <a:r>
                        <a:rPr lang="es-ES" sz="1000" b="0" spc="-10" dirty="0">
                          <a:effectLst/>
                          <a:latin typeface="Poppins SemiBold" panose="00000700000000000000" pitchFamily="2" charset="0"/>
                          <a:ea typeface="Arial MT"/>
                          <a:cs typeface="Poppins SemiBold" panose="00000700000000000000" pitchFamily="2" charset="0"/>
                        </a:rPr>
                        <a:t>$7,470,390,949.00</a:t>
                      </a:r>
                      <a:endParaRPr lang="es-MX" sz="1100" b="0" dirty="0">
                        <a:effectLst/>
                        <a:latin typeface="Poppins SemiBold" panose="00000700000000000000" pitchFamily="2" charset="0"/>
                        <a:ea typeface="Arial MT"/>
                        <a:cs typeface="Poppins SemiBold" panose="00000700000000000000" pitchFamily="2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64832197"/>
                  </a:ext>
                </a:extLst>
              </a:tr>
            </a:tbl>
          </a:graphicData>
        </a:graphic>
      </p:graphicFrame>
      <p:graphicFrame>
        <p:nvGraphicFramePr>
          <p:cNvPr id="9" name="Tabla 8">
            <a:extLst>
              <a:ext uri="{FF2B5EF4-FFF2-40B4-BE49-F238E27FC236}">
                <a16:creationId xmlns:a16="http://schemas.microsoft.com/office/drawing/2014/main" id="{A1A9570E-6EC9-47F5-A4DB-1B935FA8868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94702406"/>
              </p:ext>
            </p:extLst>
          </p:nvPr>
        </p:nvGraphicFramePr>
        <p:xfrm>
          <a:off x="845820" y="4957820"/>
          <a:ext cx="5447733" cy="2558262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4162682">
                  <a:extLst>
                    <a:ext uri="{9D8B030D-6E8A-4147-A177-3AD203B41FA5}">
                      <a16:colId xmlns:a16="http://schemas.microsoft.com/office/drawing/2014/main" val="2446938350"/>
                    </a:ext>
                  </a:extLst>
                </a:gridCol>
                <a:gridCol w="1285051">
                  <a:extLst>
                    <a:ext uri="{9D8B030D-6E8A-4147-A177-3AD203B41FA5}">
                      <a16:colId xmlns:a16="http://schemas.microsoft.com/office/drawing/2014/main" val="450967095"/>
                    </a:ext>
                  </a:extLst>
                </a:gridCol>
              </a:tblGrid>
              <a:tr h="437627">
                <a:tc>
                  <a:txBody>
                    <a:bodyPr/>
                    <a:lstStyle/>
                    <a:p>
                      <a:pPr marL="1089660">
                        <a:spcBef>
                          <a:spcPts val="660"/>
                        </a:spcBef>
                        <a:spcAft>
                          <a:spcPts val="0"/>
                        </a:spcAft>
                      </a:pPr>
                      <a:r>
                        <a:rPr lang="es-ES" sz="1000" b="1" dirty="0">
                          <a:solidFill>
                            <a:srgbClr val="FFFFFF"/>
                          </a:solidFill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Finalidad</a:t>
                      </a:r>
                      <a:r>
                        <a:rPr lang="es-ES" sz="1000" b="1" spc="-45" dirty="0">
                          <a:solidFill>
                            <a:srgbClr val="FFFFFF"/>
                          </a:solidFill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 </a:t>
                      </a:r>
                      <a:r>
                        <a:rPr lang="es-ES" sz="1000" b="1" dirty="0">
                          <a:solidFill>
                            <a:srgbClr val="FFFFFF"/>
                          </a:solidFill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/</a:t>
                      </a:r>
                      <a:r>
                        <a:rPr lang="es-ES" sz="1000" b="1" spc="-5" dirty="0">
                          <a:solidFill>
                            <a:srgbClr val="FFFFFF"/>
                          </a:solidFill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 </a:t>
                      </a:r>
                      <a:r>
                        <a:rPr lang="es-ES" sz="1000" b="1" dirty="0">
                          <a:solidFill>
                            <a:srgbClr val="FFFFFF"/>
                          </a:solidFill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Función</a:t>
                      </a:r>
                      <a:r>
                        <a:rPr lang="es-ES" sz="1000" b="1" spc="-40" dirty="0">
                          <a:solidFill>
                            <a:srgbClr val="FFFFFF"/>
                          </a:solidFill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 </a:t>
                      </a:r>
                      <a:r>
                        <a:rPr lang="es-ES" sz="1000" b="1" dirty="0">
                          <a:solidFill>
                            <a:srgbClr val="FFFFFF"/>
                          </a:solidFill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/</a:t>
                      </a:r>
                      <a:r>
                        <a:rPr lang="es-ES" sz="1000" b="1" spc="-25" dirty="0">
                          <a:solidFill>
                            <a:srgbClr val="FFFFFF"/>
                          </a:solidFill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 </a:t>
                      </a:r>
                      <a:r>
                        <a:rPr lang="es-ES" sz="1000" b="1" spc="-10" dirty="0" err="1">
                          <a:solidFill>
                            <a:srgbClr val="FFFFFF"/>
                          </a:solidFill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Subfunción</a:t>
                      </a:r>
                      <a:endParaRPr lang="es-MX" sz="1000" dirty="0">
                        <a:effectLst/>
                        <a:latin typeface="Poppins" panose="00000500000000000000" pitchFamily="2" charset="0"/>
                        <a:ea typeface="Arial MT"/>
                        <a:cs typeface="Poppins" panose="00000500000000000000" pitchFamily="2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1504D"/>
                    </a:solidFill>
                  </a:tcPr>
                </a:tc>
                <a:tc>
                  <a:txBody>
                    <a:bodyPr/>
                    <a:lstStyle/>
                    <a:p>
                      <a:pPr marL="340995" indent="-94615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ES" sz="1000" b="1" spc="-20" dirty="0">
                          <a:solidFill>
                            <a:srgbClr val="FFFFFF"/>
                          </a:solidFill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Presupuesto </a:t>
                      </a:r>
                      <a:r>
                        <a:rPr lang="es-ES" sz="1000" b="1" spc="-10" dirty="0">
                          <a:solidFill>
                            <a:srgbClr val="FFFFFF"/>
                          </a:solidFill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Aprobado</a:t>
                      </a:r>
                      <a:endParaRPr lang="es-MX" sz="1000" dirty="0">
                        <a:effectLst/>
                        <a:latin typeface="Poppins" panose="00000500000000000000" pitchFamily="2" charset="0"/>
                        <a:ea typeface="Arial MT"/>
                        <a:cs typeface="Poppins" panose="00000500000000000000" pitchFamily="2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150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48236535"/>
                  </a:ext>
                </a:extLst>
              </a:tr>
              <a:tr h="266327">
                <a:tc>
                  <a:txBody>
                    <a:bodyPr/>
                    <a:lstStyle/>
                    <a:p>
                      <a:pPr marL="48260">
                        <a:lnSpc>
                          <a:spcPts val="1230"/>
                        </a:lnSpc>
                        <a:spcAft>
                          <a:spcPts val="0"/>
                        </a:spcAft>
                      </a:pPr>
                      <a:r>
                        <a:rPr lang="es-ES" sz="1000" b="1" dirty="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1</a:t>
                      </a:r>
                      <a:r>
                        <a:rPr lang="es-ES" sz="1000" b="1" spc="-10" dirty="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 Gobierno</a:t>
                      </a:r>
                      <a:endParaRPr lang="es-MX" sz="1000" dirty="0">
                        <a:effectLst/>
                        <a:latin typeface="Poppins" panose="00000500000000000000" pitchFamily="2" charset="0"/>
                        <a:ea typeface="Arial MT"/>
                        <a:cs typeface="Poppins" panose="00000500000000000000" pitchFamily="2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C5B3"/>
                    </a:solidFill>
                  </a:tcPr>
                </a:tc>
                <a:tc>
                  <a:txBody>
                    <a:bodyPr/>
                    <a:lstStyle/>
                    <a:p>
                      <a:pPr marR="29845" algn="r">
                        <a:lnSpc>
                          <a:spcPts val="1230"/>
                        </a:lnSpc>
                        <a:spcAft>
                          <a:spcPts val="0"/>
                        </a:spcAft>
                      </a:pPr>
                      <a:r>
                        <a:rPr lang="es-ES" sz="1000" b="1" spc="-10" dirty="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$4,361,548,658.00</a:t>
                      </a:r>
                      <a:endParaRPr lang="es-MX" sz="1000" dirty="0">
                        <a:effectLst/>
                        <a:latin typeface="Poppins" panose="00000500000000000000" pitchFamily="2" charset="0"/>
                        <a:ea typeface="Arial MT"/>
                        <a:cs typeface="Poppins" panose="00000500000000000000" pitchFamily="2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C5B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2543669"/>
                  </a:ext>
                </a:extLst>
              </a:tr>
              <a:tr h="268203">
                <a:tc>
                  <a:txBody>
                    <a:bodyPr/>
                    <a:lstStyle/>
                    <a:p>
                      <a:pPr marL="188595">
                        <a:lnSpc>
                          <a:spcPts val="1240"/>
                        </a:lnSpc>
                        <a:spcAft>
                          <a:spcPts val="0"/>
                        </a:spcAft>
                      </a:pPr>
                      <a:r>
                        <a:rPr lang="es-ES" sz="1000" b="1" dirty="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1.3</a:t>
                      </a:r>
                      <a:r>
                        <a:rPr lang="es-ES" sz="1000" b="1" spc="-35" dirty="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 </a:t>
                      </a:r>
                      <a:r>
                        <a:rPr lang="es-ES" sz="1000" b="1" dirty="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Coordinación</a:t>
                      </a:r>
                      <a:r>
                        <a:rPr lang="es-ES" sz="1000" b="1" spc="-30" dirty="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 </a:t>
                      </a:r>
                      <a:r>
                        <a:rPr lang="es-ES" sz="1000" b="1" dirty="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de</a:t>
                      </a:r>
                      <a:r>
                        <a:rPr lang="es-ES" sz="1000" b="1" spc="-50" dirty="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 </a:t>
                      </a:r>
                      <a:r>
                        <a:rPr lang="es-ES" sz="1000" b="1" dirty="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la</a:t>
                      </a:r>
                      <a:r>
                        <a:rPr lang="es-ES" sz="1000" b="1" spc="-45" dirty="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 </a:t>
                      </a:r>
                      <a:r>
                        <a:rPr lang="es-ES" sz="1000" b="1" dirty="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Política</a:t>
                      </a:r>
                      <a:r>
                        <a:rPr lang="es-ES" sz="1000" b="1" spc="-20" dirty="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 </a:t>
                      </a:r>
                      <a:r>
                        <a:rPr lang="es-ES" sz="1000" b="1" dirty="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de</a:t>
                      </a:r>
                      <a:r>
                        <a:rPr lang="es-ES" sz="1000" b="1" spc="-45" dirty="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 </a:t>
                      </a:r>
                      <a:r>
                        <a:rPr lang="es-ES" sz="1000" b="1" spc="-10" dirty="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Gobierno</a:t>
                      </a:r>
                      <a:endParaRPr lang="es-MX" sz="1000" dirty="0">
                        <a:effectLst/>
                        <a:latin typeface="Poppins" panose="00000500000000000000" pitchFamily="2" charset="0"/>
                        <a:ea typeface="Arial MT"/>
                        <a:cs typeface="Poppins" panose="00000500000000000000" pitchFamily="2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31750" algn="r">
                        <a:lnSpc>
                          <a:spcPts val="1240"/>
                        </a:lnSpc>
                        <a:spcAft>
                          <a:spcPts val="0"/>
                        </a:spcAft>
                      </a:pPr>
                      <a:r>
                        <a:rPr lang="es-ES" sz="1000" b="1" spc="-10" dirty="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$678,426,549.00</a:t>
                      </a:r>
                      <a:endParaRPr lang="es-MX" sz="1000" dirty="0">
                        <a:effectLst/>
                        <a:latin typeface="Poppins" panose="00000500000000000000" pitchFamily="2" charset="0"/>
                        <a:ea typeface="Arial MT"/>
                        <a:cs typeface="Poppins" panose="00000500000000000000" pitchFamily="2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16809905"/>
                  </a:ext>
                </a:extLst>
              </a:tr>
              <a:tr h="269453">
                <a:tc>
                  <a:txBody>
                    <a:bodyPr/>
                    <a:lstStyle/>
                    <a:p>
                      <a:pPr marL="327025">
                        <a:spcBef>
                          <a:spcPts val="10"/>
                        </a:spcBef>
                        <a:spcAft>
                          <a:spcPts val="0"/>
                        </a:spcAft>
                      </a:pPr>
                      <a:r>
                        <a:rPr lang="es-ES" sz="1000" dirty="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1.3.2</a:t>
                      </a:r>
                      <a:r>
                        <a:rPr lang="es-ES" sz="1000" spc="-55" dirty="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 </a:t>
                      </a:r>
                      <a:r>
                        <a:rPr lang="es-ES" sz="1000" dirty="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Política</a:t>
                      </a:r>
                      <a:r>
                        <a:rPr lang="es-ES" sz="1000" spc="-50" dirty="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 </a:t>
                      </a:r>
                      <a:r>
                        <a:rPr lang="es-ES" sz="1000" spc="-10" dirty="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Interior</a:t>
                      </a:r>
                      <a:endParaRPr lang="es-MX" sz="1000" dirty="0">
                        <a:effectLst/>
                        <a:latin typeface="Poppins" panose="00000500000000000000" pitchFamily="2" charset="0"/>
                        <a:ea typeface="Arial MT"/>
                        <a:cs typeface="Poppins" panose="00000500000000000000" pitchFamily="2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29845" algn="r">
                        <a:spcBef>
                          <a:spcPts val="10"/>
                        </a:spcBef>
                        <a:spcAft>
                          <a:spcPts val="0"/>
                        </a:spcAft>
                      </a:pPr>
                      <a:r>
                        <a:rPr lang="es-ES" sz="1000" spc="-10" dirty="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$405,560,208.00</a:t>
                      </a:r>
                      <a:endParaRPr lang="es-MX" sz="1000" dirty="0">
                        <a:effectLst/>
                        <a:latin typeface="Poppins" panose="00000500000000000000" pitchFamily="2" charset="0"/>
                        <a:ea typeface="Arial MT"/>
                        <a:cs typeface="Poppins" panose="00000500000000000000" pitchFamily="2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27829191"/>
                  </a:ext>
                </a:extLst>
              </a:tr>
              <a:tr h="268203">
                <a:tc>
                  <a:txBody>
                    <a:bodyPr/>
                    <a:lstStyle/>
                    <a:p>
                      <a:pPr marL="327025">
                        <a:lnSpc>
                          <a:spcPts val="1230"/>
                        </a:lnSpc>
                        <a:spcAft>
                          <a:spcPts val="0"/>
                        </a:spcAft>
                      </a:pPr>
                      <a:r>
                        <a:rPr lang="es-ES" sz="1000" dirty="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1.3.3</a:t>
                      </a:r>
                      <a:r>
                        <a:rPr lang="es-ES" sz="1000" spc="-70" dirty="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 </a:t>
                      </a:r>
                      <a:r>
                        <a:rPr lang="es-ES" sz="1000" dirty="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Preservación</a:t>
                      </a:r>
                      <a:r>
                        <a:rPr lang="es-ES" sz="1000" spc="-35" dirty="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 </a:t>
                      </a:r>
                      <a:r>
                        <a:rPr lang="es-ES" sz="1000" dirty="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y</a:t>
                      </a:r>
                      <a:r>
                        <a:rPr lang="es-ES" sz="1000" spc="-65" dirty="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 </a:t>
                      </a:r>
                      <a:r>
                        <a:rPr lang="es-ES" sz="1000" dirty="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Cuidado</a:t>
                      </a:r>
                      <a:r>
                        <a:rPr lang="es-ES" sz="1000" spc="-50" dirty="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 </a:t>
                      </a:r>
                      <a:r>
                        <a:rPr lang="es-ES" sz="1000" dirty="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del</a:t>
                      </a:r>
                      <a:r>
                        <a:rPr lang="es-ES" sz="1000" spc="-55" dirty="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 </a:t>
                      </a:r>
                      <a:r>
                        <a:rPr lang="es-ES" sz="1000" dirty="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Patrimonio</a:t>
                      </a:r>
                      <a:r>
                        <a:rPr lang="es-ES" sz="1000" spc="-50" dirty="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 </a:t>
                      </a:r>
                      <a:r>
                        <a:rPr lang="es-ES" sz="1000" spc="-10" dirty="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Público</a:t>
                      </a:r>
                      <a:endParaRPr lang="es-MX" sz="1000" dirty="0">
                        <a:effectLst/>
                        <a:latin typeface="Poppins" panose="00000500000000000000" pitchFamily="2" charset="0"/>
                        <a:ea typeface="Arial MT"/>
                        <a:cs typeface="Poppins" panose="00000500000000000000" pitchFamily="2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26670" algn="r">
                        <a:lnSpc>
                          <a:spcPts val="1230"/>
                        </a:lnSpc>
                        <a:spcAft>
                          <a:spcPts val="0"/>
                        </a:spcAft>
                      </a:pPr>
                      <a:r>
                        <a:rPr lang="es-ES" sz="1000" spc="-10" dirty="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$103,726,501.00</a:t>
                      </a:r>
                      <a:endParaRPr lang="es-MX" sz="1000" dirty="0">
                        <a:effectLst/>
                        <a:latin typeface="Poppins" panose="00000500000000000000" pitchFamily="2" charset="0"/>
                        <a:ea typeface="Arial MT"/>
                        <a:cs typeface="Poppins" panose="00000500000000000000" pitchFamily="2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3331260"/>
                  </a:ext>
                </a:extLst>
              </a:tr>
              <a:tr h="268203">
                <a:tc>
                  <a:txBody>
                    <a:bodyPr/>
                    <a:lstStyle/>
                    <a:p>
                      <a:pPr marL="327025">
                        <a:lnSpc>
                          <a:spcPts val="1230"/>
                        </a:lnSpc>
                        <a:spcAft>
                          <a:spcPts val="0"/>
                        </a:spcAft>
                      </a:pPr>
                      <a:r>
                        <a:rPr lang="es-ES" sz="100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1.3.4</a:t>
                      </a:r>
                      <a:r>
                        <a:rPr lang="es-ES" sz="1000" spc="-5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 </a:t>
                      </a:r>
                      <a:r>
                        <a:rPr lang="es-ES" sz="100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Función</a:t>
                      </a:r>
                      <a:r>
                        <a:rPr lang="es-ES" sz="1000" spc="-35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 </a:t>
                      </a:r>
                      <a:r>
                        <a:rPr lang="es-ES" sz="1000" spc="-1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Pública</a:t>
                      </a:r>
                      <a:endParaRPr lang="es-MX" sz="1000">
                        <a:effectLst/>
                        <a:latin typeface="Poppins" panose="00000500000000000000" pitchFamily="2" charset="0"/>
                        <a:ea typeface="Arial MT"/>
                        <a:cs typeface="Poppins" panose="00000500000000000000" pitchFamily="2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28575" algn="r">
                        <a:lnSpc>
                          <a:spcPts val="1230"/>
                        </a:lnSpc>
                        <a:spcAft>
                          <a:spcPts val="0"/>
                        </a:spcAft>
                      </a:pPr>
                      <a:r>
                        <a:rPr lang="es-ES" sz="1000" spc="-10" dirty="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$55,163,442.00</a:t>
                      </a:r>
                      <a:endParaRPr lang="es-MX" sz="1000" dirty="0">
                        <a:effectLst/>
                        <a:latin typeface="Poppins" panose="00000500000000000000" pitchFamily="2" charset="0"/>
                        <a:ea typeface="Arial MT"/>
                        <a:cs typeface="Poppins" panose="00000500000000000000" pitchFamily="2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9815976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327025">
                        <a:lnSpc>
                          <a:spcPts val="1230"/>
                        </a:lnSpc>
                        <a:spcAft>
                          <a:spcPts val="0"/>
                        </a:spcAft>
                      </a:pPr>
                      <a:r>
                        <a:rPr lang="es-ES" sz="100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1.3.5</a:t>
                      </a:r>
                      <a:r>
                        <a:rPr lang="es-ES" sz="1000" spc="-45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 </a:t>
                      </a:r>
                      <a:r>
                        <a:rPr lang="es-ES" sz="100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Asuntos</a:t>
                      </a:r>
                      <a:r>
                        <a:rPr lang="es-ES" sz="1000" spc="-35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 </a:t>
                      </a:r>
                      <a:r>
                        <a:rPr lang="es-ES" sz="1000" spc="-1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Jurídicos</a:t>
                      </a:r>
                      <a:endParaRPr lang="es-MX" sz="1000">
                        <a:effectLst/>
                        <a:latin typeface="Poppins" panose="00000500000000000000" pitchFamily="2" charset="0"/>
                        <a:ea typeface="Arial MT"/>
                        <a:cs typeface="Poppins" panose="00000500000000000000" pitchFamily="2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29845" algn="r">
                        <a:lnSpc>
                          <a:spcPts val="1230"/>
                        </a:lnSpc>
                        <a:spcAft>
                          <a:spcPts val="0"/>
                        </a:spcAft>
                      </a:pPr>
                      <a:r>
                        <a:rPr lang="es-ES" sz="1000" spc="-10" dirty="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$113,976,398.00</a:t>
                      </a:r>
                      <a:endParaRPr lang="es-MX" sz="1000" dirty="0">
                        <a:effectLst/>
                        <a:latin typeface="Poppins" panose="00000500000000000000" pitchFamily="2" charset="0"/>
                        <a:ea typeface="Arial MT"/>
                        <a:cs typeface="Poppins" panose="00000500000000000000" pitchFamily="2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78067209"/>
                  </a:ext>
                </a:extLst>
              </a:tr>
              <a:tr h="268203">
                <a:tc>
                  <a:txBody>
                    <a:bodyPr/>
                    <a:lstStyle/>
                    <a:p>
                      <a:pPr marL="188595">
                        <a:lnSpc>
                          <a:spcPts val="1230"/>
                        </a:lnSpc>
                        <a:spcAft>
                          <a:spcPts val="0"/>
                        </a:spcAft>
                      </a:pPr>
                      <a:r>
                        <a:rPr lang="es-ES" sz="1000" b="1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1.5</a:t>
                      </a:r>
                      <a:r>
                        <a:rPr lang="es-ES" sz="1000" b="1" spc="-45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 </a:t>
                      </a:r>
                      <a:r>
                        <a:rPr lang="es-ES" sz="1000" b="1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Asuntos</a:t>
                      </a:r>
                      <a:r>
                        <a:rPr lang="es-ES" sz="1000" b="1" spc="-5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 </a:t>
                      </a:r>
                      <a:r>
                        <a:rPr lang="es-ES" sz="1000" b="1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Financieros</a:t>
                      </a:r>
                      <a:r>
                        <a:rPr lang="es-ES" sz="1000" b="1" spc="-35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 </a:t>
                      </a:r>
                      <a:r>
                        <a:rPr lang="es-ES" sz="1000" b="1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y</a:t>
                      </a:r>
                      <a:r>
                        <a:rPr lang="es-ES" sz="1000" b="1" spc="-45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 </a:t>
                      </a:r>
                      <a:r>
                        <a:rPr lang="es-ES" sz="1000" b="1" spc="-1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Hacendarios</a:t>
                      </a:r>
                      <a:endParaRPr lang="es-MX" sz="1000">
                        <a:effectLst/>
                        <a:latin typeface="Poppins" panose="00000500000000000000" pitchFamily="2" charset="0"/>
                        <a:ea typeface="Arial MT"/>
                        <a:cs typeface="Poppins" panose="00000500000000000000" pitchFamily="2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29845" algn="r">
                        <a:lnSpc>
                          <a:spcPts val="1230"/>
                        </a:lnSpc>
                        <a:spcAft>
                          <a:spcPts val="0"/>
                        </a:spcAft>
                      </a:pPr>
                      <a:r>
                        <a:rPr lang="es-ES" sz="1000" b="1" spc="-10" dirty="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$1,869,782,312.00</a:t>
                      </a:r>
                      <a:endParaRPr lang="es-MX" sz="1000" dirty="0">
                        <a:effectLst/>
                        <a:latin typeface="Poppins" panose="00000500000000000000" pitchFamily="2" charset="0"/>
                        <a:ea typeface="Arial MT"/>
                        <a:cs typeface="Poppins" panose="00000500000000000000" pitchFamily="2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45572107"/>
                  </a:ext>
                </a:extLst>
              </a:tr>
              <a:tr h="268203">
                <a:tc>
                  <a:txBody>
                    <a:bodyPr/>
                    <a:lstStyle/>
                    <a:p>
                      <a:pPr marL="327025">
                        <a:lnSpc>
                          <a:spcPts val="1230"/>
                        </a:lnSpc>
                        <a:spcAft>
                          <a:spcPts val="0"/>
                        </a:spcAft>
                      </a:pPr>
                      <a:r>
                        <a:rPr lang="es-ES" sz="1000" dirty="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1.5.1</a:t>
                      </a:r>
                      <a:r>
                        <a:rPr lang="es-ES" sz="1000" spc="-45" dirty="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 </a:t>
                      </a:r>
                      <a:r>
                        <a:rPr lang="es-ES" sz="1000" dirty="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Asuntos</a:t>
                      </a:r>
                      <a:r>
                        <a:rPr lang="es-ES" sz="1000" spc="-35" dirty="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 </a:t>
                      </a:r>
                      <a:r>
                        <a:rPr lang="es-ES" sz="1000" spc="-10" dirty="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Financieros</a:t>
                      </a:r>
                      <a:endParaRPr lang="es-MX" sz="1000" dirty="0">
                        <a:effectLst/>
                        <a:latin typeface="Poppins" panose="00000500000000000000" pitchFamily="2" charset="0"/>
                        <a:ea typeface="Arial MT"/>
                        <a:cs typeface="Poppins" panose="00000500000000000000" pitchFamily="2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28575" algn="r">
                        <a:lnSpc>
                          <a:spcPts val="1230"/>
                        </a:lnSpc>
                        <a:spcAft>
                          <a:spcPts val="0"/>
                        </a:spcAft>
                      </a:pPr>
                      <a:r>
                        <a:rPr lang="es-ES" sz="1000" spc="-10" dirty="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$1,869,782,312.00</a:t>
                      </a:r>
                      <a:endParaRPr lang="es-MX" sz="1000" dirty="0">
                        <a:effectLst/>
                        <a:latin typeface="Poppins" panose="00000500000000000000" pitchFamily="2" charset="0"/>
                        <a:ea typeface="Arial MT"/>
                        <a:cs typeface="Poppins" panose="00000500000000000000" pitchFamily="2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3199847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9724860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417686" y="1276613"/>
            <a:ext cx="562186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Poppins SemiBold" panose="00000700000000000000" pitchFamily="2" charset="0"/>
                <a:ea typeface="Times New Roman" panose="02020603050405020304" pitchFamily="18" charset="0"/>
                <a:cs typeface="Poppins SemiBold" panose="00000700000000000000" pitchFamily="2" charset="0"/>
              </a:rPr>
              <a:t>Presupuesto de Egresos</a:t>
            </a:r>
            <a:endParaRPr kumimoji="0" lang="es-MX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oppins SemiBold" panose="00000700000000000000" pitchFamily="2" charset="0"/>
              <a:ea typeface="Calibri" panose="020F0502020204030204" pitchFamily="34" charset="0"/>
              <a:cs typeface="Poppins SemiBold" panose="00000700000000000000" pitchFamily="2" charset="0"/>
            </a:endParaRPr>
          </a:p>
        </p:txBody>
      </p:sp>
      <p:graphicFrame>
        <p:nvGraphicFramePr>
          <p:cNvPr id="10" name="Tabla 9">
            <a:extLst>
              <a:ext uri="{FF2B5EF4-FFF2-40B4-BE49-F238E27FC236}">
                <a16:creationId xmlns:a16="http://schemas.microsoft.com/office/drawing/2014/main" id="{2DE7E7C9-CDE8-4C01-B34D-9AECB419E40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02564603"/>
              </p:ext>
            </p:extLst>
          </p:nvPr>
        </p:nvGraphicFramePr>
        <p:xfrm>
          <a:off x="845820" y="1754981"/>
          <a:ext cx="5447733" cy="6603405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4162683">
                  <a:extLst>
                    <a:ext uri="{9D8B030D-6E8A-4147-A177-3AD203B41FA5}">
                      <a16:colId xmlns:a16="http://schemas.microsoft.com/office/drawing/2014/main" val="2446938350"/>
                    </a:ext>
                  </a:extLst>
                </a:gridCol>
                <a:gridCol w="1285050">
                  <a:extLst>
                    <a:ext uri="{9D8B030D-6E8A-4147-A177-3AD203B41FA5}">
                      <a16:colId xmlns:a16="http://schemas.microsoft.com/office/drawing/2014/main" val="450967095"/>
                    </a:ext>
                  </a:extLst>
                </a:gridCol>
              </a:tblGrid>
              <a:tr h="378052">
                <a:tc>
                  <a:txBody>
                    <a:bodyPr/>
                    <a:lstStyle/>
                    <a:p>
                      <a:pPr marL="1089660">
                        <a:spcBef>
                          <a:spcPts val="660"/>
                        </a:spcBef>
                        <a:spcAft>
                          <a:spcPts val="0"/>
                        </a:spcAft>
                      </a:pPr>
                      <a:r>
                        <a:rPr lang="es-ES" sz="1000" b="1" dirty="0">
                          <a:solidFill>
                            <a:srgbClr val="FFFFFF"/>
                          </a:solidFill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Finalidad</a:t>
                      </a:r>
                      <a:r>
                        <a:rPr lang="es-ES" sz="1000" b="1" spc="-45" dirty="0">
                          <a:solidFill>
                            <a:srgbClr val="FFFFFF"/>
                          </a:solidFill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 </a:t>
                      </a:r>
                      <a:r>
                        <a:rPr lang="es-ES" sz="1000" b="1" dirty="0">
                          <a:solidFill>
                            <a:srgbClr val="FFFFFF"/>
                          </a:solidFill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/</a:t>
                      </a:r>
                      <a:r>
                        <a:rPr lang="es-ES" sz="1000" b="1" spc="-5" dirty="0">
                          <a:solidFill>
                            <a:srgbClr val="FFFFFF"/>
                          </a:solidFill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 </a:t>
                      </a:r>
                      <a:r>
                        <a:rPr lang="es-ES" sz="1000" b="1" dirty="0">
                          <a:solidFill>
                            <a:srgbClr val="FFFFFF"/>
                          </a:solidFill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Función</a:t>
                      </a:r>
                      <a:r>
                        <a:rPr lang="es-ES" sz="1000" b="1" spc="-40" dirty="0">
                          <a:solidFill>
                            <a:srgbClr val="FFFFFF"/>
                          </a:solidFill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 </a:t>
                      </a:r>
                      <a:r>
                        <a:rPr lang="es-ES" sz="1000" b="1" dirty="0">
                          <a:solidFill>
                            <a:srgbClr val="FFFFFF"/>
                          </a:solidFill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/</a:t>
                      </a:r>
                      <a:r>
                        <a:rPr lang="es-ES" sz="1000" b="1" spc="-25" dirty="0">
                          <a:solidFill>
                            <a:srgbClr val="FFFFFF"/>
                          </a:solidFill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 </a:t>
                      </a:r>
                      <a:r>
                        <a:rPr lang="es-ES" sz="1000" b="1" spc="-10" dirty="0" err="1">
                          <a:solidFill>
                            <a:srgbClr val="FFFFFF"/>
                          </a:solidFill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Subfunción</a:t>
                      </a:r>
                      <a:endParaRPr lang="es-MX" sz="1000" dirty="0">
                        <a:effectLst/>
                        <a:latin typeface="Poppins" panose="00000500000000000000" pitchFamily="2" charset="0"/>
                        <a:ea typeface="Arial MT"/>
                        <a:cs typeface="Poppins" panose="00000500000000000000" pitchFamily="2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1504D"/>
                    </a:solidFill>
                  </a:tcPr>
                </a:tc>
                <a:tc>
                  <a:txBody>
                    <a:bodyPr/>
                    <a:lstStyle/>
                    <a:p>
                      <a:pPr marL="340995" indent="-94615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ES" sz="1000" b="1" spc="-20" dirty="0">
                          <a:solidFill>
                            <a:srgbClr val="FFFFFF"/>
                          </a:solidFill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Presupuesto </a:t>
                      </a:r>
                      <a:r>
                        <a:rPr lang="es-ES" sz="1000" b="1" spc="-10" dirty="0">
                          <a:solidFill>
                            <a:srgbClr val="FFFFFF"/>
                          </a:solidFill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Aprobado</a:t>
                      </a:r>
                      <a:endParaRPr lang="es-MX" sz="1000" dirty="0">
                        <a:effectLst/>
                        <a:latin typeface="Poppins" panose="00000500000000000000" pitchFamily="2" charset="0"/>
                        <a:ea typeface="Arial MT"/>
                        <a:cs typeface="Poppins" panose="00000500000000000000" pitchFamily="2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150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48236535"/>
                  </a:ext>
                </a:extLst>
              </a:tr>
              <a:tr h="368026">
                <a:tc>
                  <a:txBody>
                    <a:bodyPr/>
                    <a:lstStyle/>
                    <a:p>
                      <a:pPr marL="188595" marR="577850" algn="l" defTabSz="685800" rtl="0" eaLnBrk="1" latinLnBrk="0" hangingPunct="1">
                        <a:lnSpc>
                          <a:spcPts val="1230"/>
                        </a:lnSpc>
                        <a:spcAft>
                          <a:spcPts val="0"/>
                        </a:spcAft>
                      </a:pPr>
                      <a:r>
                        <a:rPr lang="es-ES" sz="1000" b="1" kern="1200" dirty="0">
                          <a:solidFill>
                            <a:schemeClr val="tx1"/>
                          </a:solidFill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1.7 Asuntos de Orden Público y de Seguridad Interior</a:t>
                      </a:r>
                      <a:endParaRPr lang="es-MX" sz="1000" b="1" kern="1200" dirty="0">
                        <a:solidFill>
                          <a:schemeClr val="tx1"/>
                        </a:solidFill>
                        <a:effectLst/>
                        <a:latin typeface="Poppins" panose="00000500000000000000" pitchFamily="2" charset="0"/>
                        <a:ea typeface="Arial MT"/>
                        <a:cs typeface="Poppins" panose="00000500000000000000" pitchFamily="2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88595" marR="29845" algn="l" defTabSz="685800" rtl="0" eaLnBrk="1" latinLnBrk="0" hangingPunct="1">
                        <a:lnSpc>
                          <a:spcPts val="1230"/>
                        </a:lnSpc>
                        <a:spcAft>
                          <a:spcPts val="0"/>
                        </a:spcAft>
                      </a:pPr>
                      <a:r>
                        <a:rPr lang="es-ES" sz="1000" b="1" kern="1200" dirty="0">
                          <a:solidFill>
                            <a:schemeClr val="tx1"/>
                          </a:solidFill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$1,617,617,148.00</a:t>
                      </a:r>
                      <a:endParaRPr lang="es-MX" sz="1000" b="1" kern="1200" dirty="0">
                        <a:solidFill>
                          <a:schemeClr val="tx1"/>
                        </a:solidFill>
                        <a:effectLst/>
                        <a:latin typeface="Poppins" panose="00000500000000000000" pitchFamily="2" charset="0"/>
                        <a:ea typeface="Arial MT"/>
                        <a:cs typeface="Poppins" panose="00000500000000000000" pitchFamily="2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42979264"/>
                  </a:ext>
                </a:extLst>
              </a:tr>
              <a:tr h="250267">
                <a:tc>
                  <a:txBody>
                    <a:bodyPr/>
                    <a:lstStyle/>
                    <a:p>
                      <a:pPr marL="327025">
                        <a:spcBef>
                          <a:spcPts val="10"/>
                        </a:spcBef>
                        <a:spcAft>
                          <a:spcPts val="0"/>
                        </a:spcAft>
                      </a:pPr>
                      <a:r>
                        <a:rPr lang="es-ES" sz="1000" dirty="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1.7.1</a:t>
                      </a:r>
                      <a:r>
                        <a:rPr lang="es-ES" sz="1000" spc="-25" dirty="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 </a:t>
                      </a:r>
                      <a:r>
                        <a:rPr lang="es-ES" sz="1000" spc="-10" dirty="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Policía</a:t>
                      </a:r>
                      <a:endParaRPr lang="es-MX" sz="1000" dirty="0">
                        <a:effectLst/>
                        <a:latin typeface="Poppins" panose="00000500000000000000" pitchFamily="2" charset="0"/>
                        <a:ea typeface="Arial MT"/>
                        <a:cs typeface="Poppins" panose="00000500000000000000" pitchFamily="2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28575" algn="r">
                        <a:spcBef>
                          <a:spcPts val="10"/>
                        </a:spcBef>
                        <a:spcAft>
                          <a:spcPts val="0"/>
                        </a:spcAft>
                      </a:pPr>
                      <a:r>
                        <a:rPr lang="es-ES" sz="1000" spc="-10" dirty="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$1,617,617,148.00</a:t>
                      </a:r>
                      <a:endParaRPr lang="es-MX" sz="1000" dirty="0">
                        <a:effectLst/>
                        <a:latin typeface="Poppins" panose="00000500000000000000" pitchFamily="2" charset="0"/>
                        <a:ea typeface="Arial MT"/>
                        <a:cs typeface="Poppins" panose="00000500000000000000" pitchFamily="2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52603902"/>
                  </a:ext>
                </a:extLst>
              </a:tr>
              <a:tr h="249106">
                <a:tc>
                  <a:txBody>
                    <a:bodyPr/>
                    <a:lstStyle/>
                    <a:p>
                      <a:pPr marL="188595">
                        <a:lnSpc>
                          <a:spcPts val="1230"/>
                        </a:lnSpc>
                        <a:spcAft>
                          <a:spcPts val="0"/>
                        </a:spcAft>
                      </a:pPr>
                      <a:r>
                        <a:rPr lang="es-ES" sz="1000" b="1" dirty="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1.8</a:t>
                      </a:r>
                      <a:r>
                        <a:rPr lang="es-ES" sz="1000" b="1" spc="-50" dirty="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 </a:t>
                      </a:r>
                      <a:r>
                        <a:rPr lang="es-ES" sz="1000" b="1" dirty="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Otros</a:t>
                      </a:r>
                      <a:r>
                        <a:rPr lang="es-ES" sz="1000" b="1" spc="-30" dirty="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 </a:t>
                      </a:r>
                      <a:r>
                        <a:rPr lang="es-ES" sz="1000" b="1" dirty="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Servicios</a:t>
                      </a:r>
                      <a:r>
                        <a:rPr lang="es-ES" sz="1000" b="1" spc="-40" dirty="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 </a:t>
                      </a:r>
                      <a:r>
                        <a:rPr lang="es-ES" sz="1000" b="1" spc="-10" dirty="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Generales</a:t>
                      </a:r>
                      <a:endParaRPr lang="es-MX" sz="1000" dirty="0">
                        <a:effectLst/>
                        <a:latin typeface="Poppins" panose="00000500000000000000" pitchFamily="2" charset="0"/>
                        <a:ea typeface="Arial MT"/>
                        <a:cs typeface="Poppins" panose="00000500000000000000" pitchFamily="2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31750" algn="r">
                        <a:lnSpc>
                          <a:spcPts val="1230"/>
                        </a:lnSpc>
                        <a:spcAft>
                          <a:spcPts val="0"/>
                        </a:spcAft>
                      </a:pPr>
                      <a:r>
                        <a:rPr lang="es-ES" sz="1000" b="1" spc="-10" dirty="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$195,722,649.00</a:t>
                      </a:r>
                      <a:endParaRPr lang="es-MX" sz="1000" dirty="0">
                        <a:effectLst/>
                        <a:latin typeface="Poppins" panose="00000500000000000000" pitchFamily="2" charset="0"/>
                        <a:ea typeface="Arial MT"/>
                        <a:cs typeface="Poppins" panose="00000500000000000000" pitchFamily="2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52091428"/>
                  </a:ext>
                </a:extLst>
              </a:tr>
              <a:tr h="249106">
                <a:tc>
                  <a:txBody>
                    <a:bodyPr/>
                    <a:lstStyle/>
                    <a:p>
                      <a:pPr marL="327025">
                        <a:lnSpc>
                          <a:spcPts val="1230"/>
                        </a:lnSpc>
                        <a:spcAft>
                          <a:spcPts val="0"/>
                        </a:spcAft>
                      </a:pPr>
                      <a:r>
                        <a:rPr lang="es-ES" sz="1000" dirty="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1.8.3</a:t>
                      </a:r>
                      <a:r>
                        <a:rPr lang="es-ES" sz="1000" spc="-60" dirty="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 </a:t>
                      </a:r>
                      <a:r>
                        <a:rPr lang="es-ES" sz="1000" dirty="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Servicios</a:t>
                      </a:r>
                      <a:r>
                        <a:rPr lang="es-ES" sz="1000" spc="-45" dirty="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 </a:t>
                      </a:r>
                      <a:r>
                        <a:rPr lang="es-ES" sz="1000" dirty="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de</a:t>
                      </a:r>
                      <a:r>
                        <a:rPr lang="es-ES" sz="1000" spc="-45" dirty="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 </a:t>
                      </a:r>
                      <a:r>
                        <a:rPr lang="es-ES" sz="1000" dirty="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Comunicación</a:t>
                      </a:r>
                      <a:r>
                        <a:rPr lang="es-ES" sz="1000" spc="-45" dirty="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 </a:t>
                      </a:r>
                      <a:r>
                        <a:rPr lang="es-ES" sz="1000" dirty="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y</a:t>
                      </a:r>
                      <a:r>
                        <a:rPr lang="es-ES" sz="1000" spc="-45" dirty="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 </a:t>
                      </a:r>
                      <a:r>
                        <a:rPr lang="es-ES" sz="1000" spc="-10" dirty="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Medios</a:t>
                      </a:r>
                      <a:endParaRPr lang="es-MX" sz="1000" dirty="0">
                        <a:effectLst/>
                        <a:latin typeface="Poppins" panose="00000500000000000000" pitchFamily="2" charset="0"/>
                        <a:ea typeface="Arial MT"/>
                        <a:cs typeface="Poppins" panose="00000500000000000000" pitchFamily="2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28575" algn="r">
                        <a:lnSpc>
                          <a:spcPts val="1230"/>
                        </a:lnSpc>
                        <a:spcAft>
                          <a:spcPts val="0"/>
                        </a:spcAft>
                      </a:pPr>
                      <a:r>
                        <a:rPr lang="es-ES" sz="1000" spc="-10" dirty="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$187,689,538.00</a:t>
                      </a:r>
                      <a:endParaRPr lang="es-MX" sz="1000" dirty="0">
                        <a:effectLst/>
                        <a:latin typeface="Poppins" panose="00000500000000000000" pitchFamily="2" charset="0"/>
                        <a:ea typeface="Arial MT"/>
                        <a:cs typeface="Poppins" panose="00000500000000000000" pitchFamily="2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94567616"/>
                  </a:ext>
                </a:extLst>
              </a:tr>
              <a:tr h="249106">
                <a:tc>
                  <a:txBody>
                    <a:bodyPr/>
                    <a:lstStyle/>
                    <a:p>
                      <a:pPr marL="327025">
                        <a:lnSpc>
                          <a:spcPts val="1230"/>
                        </a:lnSpc>
                        <a:spcAft>
                          <a:spcPts val="0"/>
                        </a:spcAft>
                      </a:pPr>
                      <a:r>
                        <a:rPr lang="es-ES" sz="1000" dirty="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1.8.4</a:t>
                      </a:r>
                      <a:r>
                        <a:rPr lang="es-ES" sz="1000" spc="-55" dirty="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 </a:t>
                      </a:r>
                      <a:r>
                        <a:rPr lang="es-ES" sz="1000" dirty="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Acceso</a:t>
                      </a:r>
                      <a:r>
                        <a:rPr lang="es-ES" sz="1000" spc="-45" dirty="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 </a:t>
                      </a:r>
                      <a:r>
                        <a:rPr lang="es-ES" sz="1000" dirty="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a</a:t>
                      </a:r>
                      <a:r>
                        <a:rPr lang="es-ES" sz="1000" spc="-55" dirty="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 </a:t>
                      </a:r>
                      <a:r>
                        <a:rPr lang="es-ES" sz="1000" dirty="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la</a:t>
                      </a:r>
                      <a:r>
                        <a:rPr lang="es-ES" sz="1000" spc="-55" dirty="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 </a:t>
                      </a:r>
                      <a:r>
                        <a:rPr lang="es-ES" sz="1000" dirty="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Información</a:t>
                      </a:r>
                      <a:r>
                        <a:rPr lang="es-ES" sz="1000" spc="-30" dirty="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 </a:t>
                      </a:r>
                      <a:r>
                        <a:rPr lang="es-ES" sz="1000" dirty="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Pública</a:t>
                      </a:r>
                      <a:r>
                        <a:rPr lang="es-ES" sz="1000" spc="-30" dirty="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 </a:t>
                      </a:r>
                      <a:r>
                        <a:rPr lang="es-ES" sz="1000" spc="-10" dirty="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Gubernamental</a:t>
                      </a:r>
                      <a:endParaRPr lang="es-MX" sz="1000" dirty="0">
                        <a:effectLst/>
                        <a:latin typeface="Poppins" panose="00000500000000000000" pitchFamily="2" charset="0"/>
                        <a:ea typeface="Arial MT"/>
                        <a:cs typeface="Poppins" panose="00000500000000000000" pitchFamily="2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26670" algn="r">
                        <a:lnSpc>
                          <a:spcPts val="1230"/>
                        </a:lnSpc>
                        <a:spcAft>
                          <a:spcPts val="0"/>
                        </a:spcAft>
                      </a:pPr>
                      <a:r>
                        <a:rPr lang="es-ES" sz="1000" spc="-10" dirty="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$8,033,111.00</a:t>
                      </a:r>
                      <a:endParaRPr lang="es-MX" sz="1000" dirty="0">
                        <a:effectLst/>
                        <a:latin typeface="Poppins" panose="00000500000000000000" pitchFamily="2" charset="0"/>
                        <a:ea typeface="Arial MT"/>
                        <a:cs typeface="Poppins" panose="00000500000000000000" pitchFamily="2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69565423"/>
                  </a:ext>
                </a:extLst>
              </a:tr>
              <a:tr h="250267">
                <a:tc>
                  <a:txBody>
                    <a:bodyPr/>
                    <a:lstStyle/>
                    <a:p>
                      <a:pPr marL="48260">
                        <a:lnSpc>
                          <a:spcPts val="1230"/>
                        </a:lnSpc>
                        <a:spcAft>
                          <a:spcPts val="0"/>
                        </a:spcAft>
                      </a:pPr>
                      <a:r>
                        <a:rPr lang="es-ES" sz="1000" b="1" dirty="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2</a:t>
                      </a:r>
                      <a:r>
                        <a:rPr lang="es-ES" sz="1000" b="1" spc="-30" dirty="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 </a:t>
                      </a:r>
                      <a:r>
                        <a:rPr lang="es-ES" sz="1000" b="1" dirty="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Desarrollo</a:t>
                      </a:r>
                      <a:r>
                        <a:rPr lang="es-ES" sz="1000" b="1" spc="-50" dirty="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 </a:t>
                      </a:r>
                      <a:r>
                        <a:rPr lang="es-ES" sz="1000" b="1" spc="-10" dirty="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Social</a:t>
                      </a:r>
                      <a:endParaRPr lang="es-MX" sz="1000" dirty="0">
                        <a:effectLst/>
                        <a:latin typeface="Poppins" panose="00000500000000000000" pitchFamily="2" charset="0"/>
                        <a:ea typeface="Arial MT"/>
                        <a:cs typeface="Poppins" panose="00000500000000000000" pitchFamily="2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C5B3"/>
                    </a:solidFill>
                  </a:tcPr>
                </a:tc>
                <a:tc>
                  <a:txBody>
                    <a:bodyPr/>
                    <a:lstStyle/>
                    <a:p>
                      <a:pPr marR="29845" algn="r">
                        <a:lnSpc>
                          <a:spcPts val="1230"/>
                        </a:lnSpc>
                        <a:spcAft>
                          <a:spcPts val="0"/>
                        </a:spcAft>
                      </a:pPr>
                      <a:r>
                        <a:rPr lang="es-ES" sz="1000" b="1" spc="-10" dirty="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$3,004,565,951.00</a:t>
                      </a:r>
                      <a:endParaRPr lang="es-MX" sz="1000" dirty="0">
                        <a:effectLst/>
                        <a:latin typeface="Poppins" panose="00000500000000000000" pitchFamily="2" charset="0"/>
                        <a:ea typeface="Arial MT"/>
                        <a:cs typeface="Poppins" panose="00000500000000000000" pitchFamily="2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C5B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34954215"/>
                  </a:ext>
                </a:extLst>
              </a:tr>
              <a:tr h="249106">
                <a:tc>
                  <a:txBody>
                    <a:bodyPr/>
                    <a:lstStyle/>
                    <a:p>
                      <a:pPr marL="188595">
                        <a:lnSpc>
                          <a:spcPts val="1230"/>
                        </a:lnSpc>
                        <a:spcAft>
                          <a:spcPts val="0"/>
                        </a:spcAft>
                      </a:pPr>
                      <a:r>
                        <a:rPr lang="es-ES" sz="1000" b="1" dirty="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2.1</a:t>
                      </a:r>
                      <a:r>
                        <a:rPr lang="es-ES" sz="1000" b="1" spc="-40" dirty="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 </a:t>
                      </a:r>
                      <a:r>
                        <a:rPr lang="es-ES" sz="1000" b="1" dirty="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Protección</a:t>
                      </a:r>
                      <a:r>
                        <a:rPr lang="es-ES" sz="1000" b="1" spc="-40" dirty="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 </a:t>
                      </a:r>
                      <a:r>
                        <a:rPr lang="es-ES" sz="1000" b="1" spc="-10" dirty="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ambiental</a:t>
                      </a:r>
                      <a:endParaRPr lang="es-MX" sz="1000" dirty="0">
                        <a:effectLst/>
                        <a:latin typeface="Poppins" panose="00000500000000000000" pitchFamily="2" charset="0"/>
                        <a:ea typeface="Arial MT"/>
                        <a:cs typeface="Poppins" panose="00000500000000000000" pitchFamily="2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31750" algn="r">
                        <a:lnSpc>
                          <a:spcPts val="1230"/>
                        </a:lnSpc>
                        <a:spcAft>
                          <a:spcPts val="0"/>
                        </a:spcAft>
                      </a:pPr>
                      <a:r>
                        <a:rPr lang="es-ES" sz="1000" b="1" spc="-10" dirty="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$674,031,417.00</a:t>
                      </a:r>
                      <a:endParaRPr lang="es-MX" sz="1000" dirty="0">
                        <a:effectLst/>
                        <a:latin typeface="Poppins" panose="00000500000000000000" pitchFamily="2" charset="0"/>
                        <a:ea typeface="Arial MT"/>
                        <a:cs typeface="Poppins" panose="00000500000000000000" pitchFamily="2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30627107"/>
                  </a:ext>
                </a:extLst>
              </a:tr>
              <a:tr h="249106">
                <a:tc>
                  <a:txBody>
                    <a:bodyPr/>
                    <a:lstStyle/>
                    <a:p>
                      <a:pPr marL="327025">
                        <a:lnSpc>
                          <a:spcPts val="1230"/>
                        </a:lnSpc>
                        <a:spcAft>
                          <a:spcPts val="0"/>
                        </a:spcAft>
                      </a:pPr>
                      <a:r>
                        <a:rPr lang="es-ES" sz="1000" dirty="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2.1.1</a:t>
                      </a:r>
                      <a:r>
                        <a:rPr lang="es-ES" sz="1000" spc="-55" dirty="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 </a:t>
                      </a:r>
                      <a:r>
                        <a:rPr lang="es-ES" sz="1000" dirty="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Ordenación</a:t>
                      </a:r>
                      <a:r>
                        <a:rPr lang="es-ES" sz="1000" spc="-35" dirty="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 </a:t>
                      </a:r>
                      <a:r>
                        <a:rPr lang="es-ES" sz="1000" dirty="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de</a:t>
                      </a:r>
                      <a:r>
                        <a:rPr lang="es-ES" sz="1000" spc="-50" dirty="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 </a:t>
                      </a:r>
                      <a:r>
                        <a:rPr lang="es-ES" sz="1000" spc="-10" dirty="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Desechos</a:t>
                      </a:r>
                      <a:endParaRPr lang="es-MX" sz="1000" dirty="0">
                        <a:effectLst/>
                        <a:latin typeface="Poppins" panose="00000500000000000000" pitchFamily="2" charset="0"/>
                        <a:ea typeface="Arial MT"/>
                        <a:cs typeface="Poppins" panose="00000500000000000000" pitchFamily="2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28575" algn="r">
                        <a:lnSpc>
                          <a:spcPts val="1230"/>
                        </a:lnSpc>
                        <a:spcAft>
                          <a:spcPts val="0"/>
                        </a:spcAft>
                      </a:pPr>
                      <a:r>
                        <a:rPr lang="es-ES" sz="1000" spc="-10" dirty="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$555,132,841.00</a:t>
                      </a:r>
                      <a:endParaRPr lang="es-MX" sz="1000" dirty="0">
                        <a:effectLst/>
                        <a:latin typeface="Poppins" panose="00000500000000000000" pitchFamily="2" charset="0"/>
                        <a:ea typeface="Arial MT"/>
                        <a:cs typeface="Poppins" panose="00000500000000000000" pitchFamily="2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47087542"/>
                  </a:ext>
                </a:extLst>
              </a:tr>
              <a:tr h="247363">
                <a:tc>
                  <a:txBody>
                    <a:bodyPr/>
                    <a:lstStyle/>
                    <a:p>
                      <a:pPr marR="557530" algn="r">
                        <a:lnSpc>
                          <a:spcPts val="1230"/>
                        </a:lnSpc>
                        <a:spcAft>
                          <a:spcPts val="0"/>
                        </a:spcAft>
                      </a:pPr>
                      <a:r>
                        <a:rPr lang="es-ES" sz="1000" dirty="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2.1.5</a:t>
                      </a:r>
                      <a:r>
                        <a:rPr lang="es-ES" sz="1000" spc="-60" dirty="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 </a:t>
                      </a:r>
                      <a:r>
                        <a:rPr lang="es-ES" sz="1000" dirty="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Protección</a:t>
                      </a:r>
                      <a:r>
                        <a:rPr lang="es-ES" sz="1000" spc="-45" dirty="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 </a:t>
                      </a:r>
                      <a:r>
                        <a:rPr lang="es-ES" sz="1000" dirty="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de</a:t>
                      </a:r>
                      <a:r>
                        <a:rPr lang="es-ES" sz="1000" spc="-40" dirty="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 </a:t>
                      </a:r>
                      <a:r>
                        <a:rPr lang="es-ES" sz="1000" dirty="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la</a:t>
                      </a:r>
                      <a:r>
                        <a:rPr lang="es-ES" sz="1000" spc="-60" dirty="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 </a:t>
                      </a:r>
                      <a:r>
                        <a:rPr lang="es-ES" sz="1000" dirty="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diversidad</a:t>
                      </a:r>
                      <a:r>
                        <a:rPr lang="es-ES" sz="1000" spc="-35" dirty="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 </a:t>
                      </a:r>
                      <a:r>
                        <a:rPr lang="es-ES" sz="1000" dirty="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biológica</a:t>
                      </a:r>
                      <a:r>
                        <a:rPr lang="es-ES" sz="1000" spc="-30" dirty="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 </a:t>
                      </a:r>
                      <a:r>
                        <a:rPr lang="es-ES" sz="1000" dirty="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y</a:t>
                      </a:r>
                      <a:r>
                        <a:rPr lang="es-ES" sz="1000" spc="-45" dirty="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 </a:t>
                      </a:r>
                      <a:r>
                        <a:rPr lang="es-ES" sz="1000" dirty="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del</a:t>
                      </a:r>
                      <a:r>
                        <a:rPr lang="es-ES" sz="1000" spc="-55" dirty="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 </a:t>
                      </a:r>
                      <a:r>
                        <a:rPr lang="es-ES" sz="1000" spc="-10" dirty="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paisaje</a:t>
                      </a:r>
                      <a:endParaRPr lang="es-MX" sz="1000" dirty="0">
                        <a:effectLst/>
                        <a:latin typeface="Poppins" panose="00000500000000000000" pitchFamily="2" charset="0"/>
                        <a:ea typeface="Arial MT"/>
                        <a:cs typeface="Poppins" panose="00000500000000000000" pitchFamily="2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26670" algn="r">
                        <a:lnSpc>
                          <a:spcPts val="1230"/>
                        </a:lnSpc>
                        <a:spcAft>
                          <a:spcPts val="0"/>
                        </a:spcAft>
                      </a:pPr>
                      <a:r>
                        <a:rPr lang="es-ES" sz="1000" spc="-10" dirty="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$118,898,576.00</a:t>
                      </a:r>
                      <a:endParaRPr lang="es-MX" sz="1000" dirty="0">
                        <a:effectLst/>
                        <a:latin typeface="Poppins" panose="00000500000000000000" pitchFamily="2" charset="0"/>
                        <a:ea typeface="Arial MT"/>
                        <a:cs typeface="Poppins" panose="00000500000000000000" pitchFamily="2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94206842"/>
                  </a:ext>
                </a:extLst>
              </a:tr>
              <a:tr h="226478">
                <a:tc>
                  <a:txBody>
                    <a:bodyPr/>
                    <a:lstStyle/>
                    <a:p>
                      <a:pPr marL="188595">
                        <a:lnSpc>
                          <a:spcPts val="1240"/>
                        </a:lnSpc>
                        <a:spcAft>
                          <a:spcPts val="0"/>
                        </a:spcAft>
                      </a:pPr>
                      <a:r>
                        <a:rPr lang="es-ES" sz="1000" b="1" dirty="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2.2</a:t>
                      </a:r>
                      <a:r>
                        <a:rPr lang="es-ES" sz="1000" b="1" spc="-35" dirty="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 </a:t>
                      </a:r>
                      <a:r>
                        <a:rPr lang="es-ES" sz="1000" b="1" dirty="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Vivienda</a:t>
                      </a:r>
                      <a:r>
                        <a:rPr lang="es-ES" sz="1000" b="1" spc="-25" dirty="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 </a:t>
                      </a:r>
                      <a:r>
                        <a:rPr lang="es-ES" sz="1000" b="1" dirty="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y</a:t>
                      </a:r>
                      <a:r>
                        <a:rPr lang="es-ES" sz="1000" b="1" spc="-55" dirty="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 </a:t>
                      </a:r>
                      <a:r>
                        <a:rPr lang="es-ES" sz="1000" b="1" dirty="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Servicios</a:t>
                      </a:r>
                      <a:r>
                        <a:rPr lang="es-ES" sz="1000" b="1" spc="-10" dirty="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 </a:t>
                      </a:r>
                      <a:r>
                        <a:rPr lang="es-ES" sz="1000" b="1" dirty="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a</a:t>
                      </a:r>
                      <a:r>
                        <a:rPr lang="es-ES" sz="1000" b="1" spc="-35" dirty="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 </a:t>
                      </a:r>
                      <a:r>
                        <a:rPr lang="es-ES" sz="1000" b="1" dirty="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la</a:t>
                      </a:r>
                      <a:r>
                        <a:rPr lang="es-ES" sz="1000" b="1" spc="-20" dirty="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 </a:t>
                      </a:r>
                      <a:r>
                        <a:rPr lang="es-ES" sz="1000" b="1" spc="-10" dirty="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Comunidad</a:t>
                      </a:r>
                      <a:endParaRPr lang="es-MX" sz="1000" dirty="0">
                        <a:effectLst/>
                        <a:latin typeface="Poppins" panose="00000500000000000000" pitchFamily="2" charset="0"/>
                        <a:ea typeface="Arial MT"/>
                        <a:cs typeface="Poppins" panose="00000500000000000000" pitchFamily="2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29845" algn="r">
                        <a:lnSpc>
                          <a:spcPts val="1240"/>
                        </a:lnSpc>
                        <a:spcAft>
                          <a:spcPts val="0"/>
                        </a:spcAft>
                      </a:pPr>
                      <a:r>
                        <a:rPr lang="es-ES" sz="1000" b="1" spc="-10" dirty="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$1,934,244,140.00</a:t>
                      </a:r>
                      <a:endParaRPr lang="es-MX" sz="1000" dirty="0">
                        <a:effectLst/>
                        <a:latin typeface="Poppins" panose="00000500000000000000" pitchFamily="2" charset="0"/>
                        <a:ea typeface="Arial MT"/>
                        <a:cs typeface="Poppins" panose="00000500000000000000" pitchFamily="2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58934913"/>
                  </a:ext>
                </a:extLst>
              </a:tr>
              <a:tr h="249106">
                <a:tc>
                  <a:txBody>
                    <a:bodyPr/>
                    <a:lstStyle/>
                    <a:p>
                      <a:pPr marL="327025">
                        <a:lnSpc>
                          <a:spcPts val="1230"/>
                        </a:lnSpc>
                        <a:spcAft>
                          <a:spcPts val="0"/>
                        </a:spcAft>
                      </a:pPr>
                      <a:r>
                        <a:rPr lang="es-ES" sz="1000" dirty="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2.2.1</a:t>
                      </a:r>
                      <a:r>
                        <a:rPr lang="es-ES" sz="1000" spc="-15" dirty="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 </a:t>
                      </a:r>
                      <a:r>
                        <a:rPr lang="es-ES" sz="1000" spc="-10" dirty="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Urbanización</a:t>
                      </a:r>
                      <a:endParaRPr lang="es-MX" sz="1000" dirty="0">
                        <a:effectLst/>
                        <a:latin typeface="Poppins" panose="00000500000000000000" pitchFamily="2" charset="0"/>
                        <a:ea typeface="Arial MT"/>
                        <a:cs typeface="Poppins" panose="00000500000000000000" pitchFamily="2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28575" algn="r" defTabSz="685800" rtl="0" eaLnBrk="1" latinLnBrk="0" hangingPunct="1">
                        <a:lnSpc>
                          <a:spcPts val="1230"/>
                        </a:lnSpc>
                        <a:spcAft>
                          <a:spcPts val="0"/>
                        </a:spcAft>
                      </a:pPr>
                      <a:r>
                        <a:rPr lang="es-ES" sz="1000" kern="1200" spc="-10" dirty="0">
                          <a:solidFill>
                            <a:schemeClr val="tx1"/>
                          </a:solidFill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$806,498,310.00</a:t>
                      </a:r>
                      <a:endParaRPr lang="es-MX" sz="1000" kern="1200" spc="-10" dirty="0">
                        <a:solidFill>
                          <a:schemeClr val="tx1"/>
                        </a:solidFill>
                        <a:effectLst/>
                        <a:latin typeface="Poppins" panose="00000500000000000000" pitchFamily="2" charset="0"/>
                        <a:ea typeface="Arial MT"/>
                        <a:cs typeface="Poppins" panose="00000500000000000000" pitchFamily="2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03537246"/>
                  </a:ext>
                </a:extLst>
              </a:tr>
              <a:tr h="249106">
                <a:tc>
                  <a:txBody>
                    <a:bodyPr/>
                    <a:lstStyle/>
                    <a:p>
                      <a:pPr marL="327025">
                        <a:lnSpc>
                          <a:spcPts val="1230"/>
                        </a:lnSpc>
                        <a:spcAft>
                          <a:spcPts val="0"/>
                        </a:spcAft>
                      </a:pPr>
                      <a:r>
                        <a:rPr lang="es-ES" sz="1000" dirty="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2.2.2</a:t>
                      </a:r>
                      <a:r>
                        <a:rPr lang="es-ES" sz="1000" spc="-65" dirty="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 </a:t>
                      </a:r>
                      <a:r>
                        <a:rPr lang="es-ES" sz="1000" dirty="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Desarrollo</a:t>
                      </a:r>
                      <a:r>
                        <a:rPr lang="es-ES" sz="1000" spc="-60" dirty="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 </a:t>
                      </a:r>
                      <a:r>
                        <a:rPr lang="es-ES" sz="1000" spc="-10" dirty="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Comunitario</a:t>
                      </a:r>
                      <a:endParaRPr lang="es-MX" sz="1000" dirty="0">
                        <a:effectLst/>
                        <a:latin typeface="Poppins" panose="00000500000000000000" pitchFamily="2" charset="0"/>
                        <a:ea typeface="Arial MT"/>
                        <a:cs typeface="Poppins" panose="00000500000000000000" pitchFamily="2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28575" algn="r" defTabSz="685800" rtl="0" eaLnBrk="1" latinLnBrk="0" hangingPunct="1">
                        <a:lnSpc>
                          <a:spcPts val="1230"/>
                        </a:lnSpc>
                        <a:spcAft>
                          <a:spcPts val="0"/>
                        </a:spcAft>
                      </a:pPr>
                      <a:r>
                        <a:rPr lang="es-ES" sz="1000" kern="1200" spc="-10" dirty="0">
                          <a:solidFill>
                            <a:schemeClr val="tx1"/>
                          </a:solidFill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$209,731,230.00</a:t>
                      </a:r>
                      <a:endParaRPr lang="es-MX" sz="1000" kern="1200" spc="-10" dirty="0">
                        <a:solidFill>
                          <a:schemeClr val="tx1"/>
                        </a:solidFill>
                        <a:effectLst/>
                        <a:latin typeface="Poppins" panose="00000500000000000000" pitchFamily="2" charset="0"/>
                        <a:ea typeface="Arial MT"/>
                        <a:cs typeface="Poppins" panose="00000500000000000000" pitchFamily="2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74588338"/>
                  </a:ext>
                </a:extLst>
              </a:tr>
              <a:tr h="249106">
                <a:tc>
                  <a:txBody>
                    <a:bodyPr/>
                    <a:lstStyle/>
                    <a:p>
                      <a:pPr marL="327025">
                        <a:lnSpc>
                          <a:spcPts val="1230"/>
                        </a:lnSpc>
                        <a:spcAft>
                          <a:spcPts val="0"/>
                        </a:spcAft>
                      </a:pPr>
                      <a:r>
                        <a:rPr lang="es-ES" sz="1000" dirty="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2.2.6</a:t>
                      </a:r>
                      <a:r>
                        <a:rPr lang="es-ES" sz="1000" spc="-65" dirty="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 </a:t>
                      </a:r>
                      <a:r>
                        <a:rPr lang="es-ES" sz="1000" kern="1200" dirty="0">
                          <a:solidFill>
                            <a:schemeClr val="tx1"/>
                          </a:solidFill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Servicios Comunales</a:t>
                      </a:r>
                      <a:endParaRPr lang="es-MX" sz="1000" dirty="0">
                        <a:effectLst/>
                        <a:latin typeface="Poppins" panose="00000500000000000000" pitchFamily="2" charset="0"/>
                        <a:ea typeface="Arial MT"/>
                        <a:cs typeface="Poppins" panose="00000500000000000000" pitchFamily="2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28575" algn="r" defTabSz="685800" rtl="0" eaLnBrk="1" latinLnBrk="0" hangingPunct="1">
                        <a:lnSpc>
                          <a:spcPts val="1230"/>
                        </a:lnSpc>
                        <a:spcAft>
                          <a:spcPts val="0"/>
                        </a:spcAft>
                      </a:pPr>
                      <a:r>
                        <a:rPr lang="es-ES" sz="1000" kern="1200" spc="-10" dirty="0">
                          <a:solidFill>
                            <a:schemeClr val="tx1"/>
                          </a:solidFill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$918,014,600.00</a:t>
                      </a:r>
                      <a:endParaRPr lang="es-MX" sz="1000" kern="1200" spc="-10" dirty="0">
                        <a:solidFill>
                          <a:schemeClr val="tx1"/>
                        </a:solidFill>
                        <a:effectLst/>
                        <a:latin typeface="Poppins" panose="00000500000000000000" pitchFamily="2" charset="0"/>
                        <a:ea typeface="Arial MT"/>
                        <a:cs typeface="Poppins" panose="00000500000000000000" pitchFamily="2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05173620"/>
                  </a:ext>
                </a:extLst>
              </a:tr>
              <a:tr h="249106">
                <a:tc>
                  <a:txBody>
                    <a:bodyPr/>
                    <a:lstStyle/>
                    <a:p>
                      <a:pPr marL="188595">
                        <a:lnSpc>
                          <a:spcPts val="1230"/>
                        </a:lnSpc>
                        <a:spcAft>
                          <a:spcPts val="0"/>
                        </a:spcAft>
                      </a:pPr>
                      <a:r>
                        <a:rPr lang="es-ES" sz="1000" b="1" dirty="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2.4</a:t>
                      </a:r>
                      <a:r>
                        <a:rPr lang="es-ES" sz="1000" b="1" spc="-70" dirty="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 </a:t>
                      </a:r>
                      <a:r>
                        <a:rPr lang="es-ES" sz="1000" b="1" dirty="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Recreación,</a:t>
                      </a:r>
                      <a:r>
                        <a:rPr lang="es-ES" sz="1000" b="1" spc="-55" dirty="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 </a:t>
                      </a:r>
                      <a:r>
                        <a:rPr lang="es-ES" sz="1000" b="1" dirty="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Cultura</a:t>
                      </a:r>
                      <a:r>
                        <a:rPr lang="es-ES" sz="1000" b="1" spc="-55" dirty="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 </a:t>
                      </a:r>
                      <a:r>
                        <a:rPr lang="es-ES" sz="1000" b="1" dirty="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y</a:t>
                      </a:r>
                      <a:r>
                        <a:rPr lang="es-ES" sz="1000" b="1" spc="-70" dirty="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 </a:t>
                      </a:r>
                      <a:r>
                        <a:rPr lang="es-ES" sz="1000" b="1" dirty="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Otras</a:t>
                      </a:r>
                      <a:r>
                        <a:rPr lang="es-ES" sz="1000" b="1" spc="-70" dirty="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 </a:t>
                      </a:r>
                      <a:r>
                        <a:rPr lang="es-ES" sz="1000" b="1" dirty="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Manifestaciones</a:t>
                      </a:r>
                      <a:r>
                        <a:rPr lang="es-ES" sz="1000" b="1" spc="-35" dirty="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 </a:t>
                      </a:r>
                      <a:r>
                        <a:rPr lang="es-ES" sz="1000" b="1" spc="-10" dirty="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Sociales</a:t>
                      </a:r>
                      <a:endParaRPr lang="es-MX" sz="1000" dirty="0">
                        <a:effectLst/>
                        <a:latin typeface="Poppins" panose="00000500000000000000" pitchFamily="2" charset="0"/>
                        <a:ea typeface="Arial MT"/>
                        <a:cs typeface="Poppins" panose="00000500000000000000" pitchFamily="2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31750" algn="r">
                        <a:lnSpc>
                          <a:spcPts val="1230"/>
                        </a:lnSpc>
                        <a:spcAft>
                          <a:spcPts val="0"/>
                        </a:spcAft>
                      </a:pPr>
                      <a:r>
                        <a:rPr lang="es-ES" sz="1000" b="1" spc="-10" dirty="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$99,612,606.00</a:t>
                      </a:r>
                      <a:endParaRPr lang="es-MX" sz="1000" dirty="0">
                        <a:effectLst/>
                        <a:latin typeface="Poppins" panose="00000500000000000000" pitchFamily="2" charset="0"/>
                        <a:ea typeface="Arial MT"/>
                        <a:cs typeface="Poppins" panose="00000500000000000000" pitchFamily="2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83380431"/>
                  </a:ext>
                </a:extLst>
              </a:tr>
              <a:tr h="249106">
                <a:tc>
                  <a:txBody>
                    <a:bodyPr/>
                    <a:lstStyle/>
                    <a:p>
                      <a:pPr marL="327025">
                        <a:spcBef>
                          <a:spcPts val="10"/>
                        </a:spcBef>
                        <a:spcAft>
                          <a:spcPts val="0"/>
                        </a:spcAft>
                      </a:pPr>
                      <a:r>
                        <a:rPr lang="es-ES" sz="1000" dirty="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2.4.1</a:t>
                      </a:r>
                      <a:r>
                        <a:rPr lang="es-ES" sz="1000" spc="265" dirty="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 </a:t>
                      </a:r>
                      <a:r>
                        <a:rPr lang="es-ES" sz="1000" dirty="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Deporte</a:t>
                      </a:r>
                      <a:r>
                        <a:rPr lang="es-ES" sz="1000" spc="-25" dirty="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 </a:t>
                      </a:r>
                      <a:r>
                        <a:rPr lang="es-ES" sz="1000" dirty="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y</a:t>
                      </a:r>
                      <a:r>
                        <a:rPr lang="es-ES" sz="1000" spc="-15" dirty="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 </a:t>
                      </a:r>
                      <a:r>
                        <a:rPr lang="es-ES" sz="1000" spc="-10" dirty="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Recreación</a:t>
                      </a:r>
                      <a:endParaRPr lang="es-MX" sz="1000" dirty="0">
                        <a:effectLst/>
                        <a:latin typeface="Poppins" panose="00000500000000000000" pitchFamily="2" charset="0"/>
                        <a:ea typeface="Arial MT"/>
                        <a:cs typeface="Poppins" panose="00000500000000000000" pitchFamily="2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28575" algn="r" defTabSz="685800" rtl="0" eaLnBrk="1" latinLnBrk="0" hangingPunct="1">
                        <a:lnSpc>
                          <a:spcPts val="1230"/>
                        </a:lnSpc>
                        <a:spcBef>
                          <a:spcPts val="10"/>
                        </a:spcBef>
                        <a:spcAft>
                          <a:spcPts val="0"/>
                        </a:spcAft>
                      </a:pPr>
                      <a:r>
                        <a:rPr lang="es-ES" sz="1000" kern="1200" spc="-10" dirty="0">
                          <a:solidFill>
                            <a:schemeClr val="tx1"/>
                          </a:solidFill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$35,951,103.00</a:t>
                      </a:r>
                      <a:endParaRPr lang="es-MX" sz="1000" kern="1200" spc="-10" dirty="0">
                        <a:solidFill>
                          <a:schemeClr val="tx1"/>
                        </a:solidFill>
                        <a:effectLst/>
                        <a:latin typeface="Poppins" panose="00000500000000000000" pitchFamily="2" charset="0"/>
                        <a:ea typeface="Arial MT"/>
                        <a:cs typeface="Poppins" panose="00000500000000000000" pitchFamily="2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42582521"/>
                  </a:ext>
                </a:extLst>
              </a:tr>
              <a:tr h="249106">
                <a:tc>
                  <a:txBody>
                    <a:bodyPr/>
                    <a:lstStyle/>
                    <a:p>
                      <a:pPr marL="327025">
                        <a:lnSpc>
                          <a:spcPts val="1230"/>
                        </a:lnSpc>
                        <a:spcAft>
                          <a:spcPts val="0"/>
                        </a:spcAft>
                      </a:pPr>
                      <a:r>
                        <a:rPr lang="es-ES" sz="1000" dirty="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2.4.2</a:t>
                      </a:r>
                      <a:r>
                        <a:rPr lang="es-ES" sz="1000" spc="-40" dirty="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 </a:t>
                      </a:r>
                      <a:r>
                        <a:rPr lang="es-ES" sz="1000" spc="-10" dirty="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Cultura</a:t>
                      </a:r>
                      <a:endParaRPr lang="es-MX" sz="1000" dirty="0">
                        <a:effectLst/>
                        <a:latin typeface="Poppins" panose="00000500000000000000" pitchFamily="2" charset="0"/>
                        <a:ea typeface="Arial MT"/>
                        <a:cs typeface="Poppins" panose="00000500000000000000" pitchFamily="2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28575" algn="r" defTabSz="685800" rtl="0" eaLnBrk="1" latinLnBrk="0" hangingPunct="1">
                        <a:lnSpc>
                          <a:spcPts val="1230"/>
                        </a:lnSpc>
                        <a:spcAft>
                          <a:spcPts val="0"/>
                        </a:spcAft>
                      </a:pPr>
                      <a:r>
                        <a:rPr lang="es-ES" sz="1000" kern="1200" spc="-10" dirty="0">
                          <a:solidFill>
                            <a:schemeClr val="tx1"/>
                          </a:solidFill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$63,661,503.00</a:t>
                      </a:r>
                      <a:endParaRPr lang="es-MX" sz="1000" kern="1200" spc="-10" dirty="0">
                        <a:solidFill>
                          <a:schemeClr val="tx1"/>
                        </a:solidFill>
                        <a:effectLst/>
                        <a:latin typeface="Poppins" panose="00000500000000000000" pitchFamily="2" charset="0"/>
                        <a:ea typeface="Arial MT"/>
                        <a:cs typeface="Poppins" panose="00000500000000000000" pitchFamily="2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1670430"/>
                  </a:ext>
                </a:extLst>
              </a:tr>
              <a:tr h="249106">
                <a:tc>
                  <a:txBody>
                    <a:bodyPr/>
                    <a:lstStyle/>
                    <a:p>
                      <a:pPr marL="188595">
                        <a:lnSpc>
                          <a:spcPts val="1230"/>
                        </a:lnSpc>
                        <a:spcAft>
                          <a:spcPts val="0"/>
                        </a:spcAft>
                      </a:pPr>
                      <a:r>
                        <a:rPr lang="es-ES" sz="1000" b="1" dirty="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2.6</a:t>
                      </a:r>
                      <a:r>
                        <a:rPr lang="es-ES" sz="1000" b="1" spc="-40" dirty="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 </a:t>
                      </a:r>
                      <a:r>
                        <a:rPr lang="es-ES" sz="1000" b="1" dirty="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Protección</a:t>
                      </a:r>
                      <a:r>
                        <a:rPr lang="es-ES" sz="1000" b="1" spc="-40" dirty="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 </a:t>
                      </a:r>
                      <a:r>
                        <a:rPr lang="es-ES" sz="1000" b="1" spc="-10" dirty="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Social</a:t>
                      </a:r>
                      <a:endParaRPr lang="es-MX" sz="1000" dirty="0">
                        <a:effectLst/>
                        <a:latin typeface="Poppins" panose="00000500000000000000" pitchFamily="2" charset="0"/>
                        <a:ea typeface="Arial MT"/>
                        <a:cs typeface="Poppins" panose="00000500000000000000" pitchFamily="2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31750" algn="r">
                        <a:lnSpc>
                          <a:spcPts val="1230"/>
                        </a:lnSpc>
                        <a:spcAft>
                          <a:spcPts val="0"/>
                        </a:spcAft>
                      </a:pPr>
                      <a:r>
                        <a:rPr lang="es-ES" sz="1000" b="1" spc="-10" dirty="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$284,304,517.00</a:t>
                      </a:r>
                      <a:endParaRPr lang="es-MX" sz="1000" dirty="0">
                        <a:effectLst/>
                        <a:latin typeface="Poppins" panose="00000500000000000000" pitchFamily="2" charset="0"/>
                        <a:ea typeface="Arial MT"/>
                        <a:cs typeface="Poppins" panose="00000500000000000000" pitchFamily="2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77265241"/>
                  </a:ext>
                </a:extLst>
              </a:tr>
              <a:tr h="249106">
                <a:tc>
                  <a:txBody>
                    <a:bodyPr/>
                    <a:lstStyle/>
                    <a:p>
                      <a:pPr marL="327025">
                        <a:lnSpc>
                          <a:spcPts val="1230"/>
                        </a:lnSpc>
                        <a:spcAft>
                          <a:spcPts val="0"/>
                        </a:spcAft>
                      </a:pPr>
                      <a:r>
                        <a:rPr lang="es-ES" sz="1000" dirty="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2.6.8</a:t>
                      </a:r>
                      <a:r>
                        <a:rPr lang="es-ES" sz="1000" spc="-55" dirty="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 </a:t>
                      </a:r>
                      <a:r>
                        <a:rPr lang="es-ES" sz="1000" dirty="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Otros</a:t>
                      </a:r>
                      <a:r>
                        <a:rPr lang="es-ES" sz="1000" spc="-30" dirty="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 </a:t>
                      </a:r>
                      <a:r>
                        <a:rPr lang="es-ES" sz="1000" dirty="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Grupos</a:t>
                      </a:r>
                      <a:r>
                        <a:rPr lang="es-ES" sz="1000" spc="-40" dirty="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 </a:t>
                      </a:r>
                      <a:r>
                        <a:rPr lang="es-ES" sz="1000" spc="-10" dirty="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Vulnerables</a:t>
                      </a:r>
                      <a:endParaRPr lang="es-MX" sz="1000" dirty="0">
                        <a:effectLst/>
                        <a:latin typeface="Poppins" panose="00000500000000000000" pitchFamily="2" charset="0"/>
                        <a:ea typeface="Arial MT"/>
                        <a:cs typeface="Poppins" panose="00000500000000000000" pitchFamily="2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28575" algn="r" defTabSz="685800" rtl="0" eaLnBrk="1" latinLnBrk="0" hangingPunct="1">
                        <a:lnSpc>
                          <a:spcPts val="1230"/>
                        </a:lnSpc>
                        <a:spcBef>
                          <a:spcPts val="10"/>
                        </a:spcBef>
                        <a:spcAft>
                          <a:spcPts val="0"/>
                        </a:spcAft>
                      </a:pPr>
                      <a:r>
                        <a:rPr lang="es-ES" sz="1000" kern="1200" spc="-10" dirty="0">
                          <a:solidFill>
                            <a:schemeClr val="tx1"/>
                          </a:solidFill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$284,304,517.00</a:t>
                      </a:r>
                      <a:endParaRPr lang="es-MX" sz="1000" kern="1200" spc="-10" dirty="0">
                        <a:solidFill>
                          <a:schemeClr val="tx1"/>
                        </a:solidFill>
                        <a:effectLst/>
                        <a:latin typeface="Poppins" panose="00000500000000000000" pitchFamily="2" charset="0"/>
                        <a:ea typeface="Arial MT"/>
                        <a:cs typeface="Poppins" panose="00000500000000000000" pitchFamily="2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33653632"/>
                  </a:ext>
                </a:extLst>
              </a:tr>
              <a:tr h="249106">
                <a:tc>
                  <a:txBody>
                    <a:bodyPr/>
                    <a:lstStyle/>
                    <a:p>
                      <a:pPr marL="188595">
                        <a:lnSpc>
                          <a:spcPts val="1230"/>
                        </a:lnSpc>
                        <a:spcAft>
                          <a:spcPts val="0"/>
                        </a:spcAft>
                      </a:pPr>
                      <a:r>
                        <a:rPr lang="es-ES" sz="1000" b="1" dirty="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2.7</a:t>
                      </a:r>
                      <a:r>
                        <a:rPr lang="es-ES" sz="1000" b="1" spc="-40" dirty="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 </a:t>
                      </a:r>
                      <a:r>
                        <a:rPr lang="es-ES" sz="1000" b="1" dirty="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Otros</a:t>
                      </a:r>
                      <a:r>
                        <a:rPr lang="es-ES" sz="1000" b="1" spc="-40" dirty="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 </a:t>
                      </a:r>
                      <a:r>
                        <a:rPr lang="es-ES" sz="1000" b="1" dirty="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asuntos</a:t>
                      </a:r>
                      <a:r>
                        <a:rPr lang="es-ES" sz="1000" b="1" spc="-25" dirty="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 </a:t>
                      </a:r>
                      <a:r>
                        <a:rPr lang="es-ES" sz="1000" b="1" spc="-10" dirty="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sociales</a:t>
                      </a:r>
                      <a:endParaRPr lang="es-MX" sz="1000" dirty="0">
                        <a:effectLst/>
                        <a:latin typeface="Poppins" panose="00000500000000000000" pitchFamily="2" charset="0"/>
                        <a:ea typeface="Arial MT"/>
                        <a:cs typeface="Poppins" panose="00000500000000000000" pitchFamily="2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28575" algn="r">
                        <a:lnSpc>
                          <a:spcPts val="1230"/>
                        </a:lnSpc>
                        <a:spcAft>
                          <a:spcPts val="0"/>
                        </a:spcAft>
                      </a:pPr>
                      <a:r>
                        <a:rPr lang="es-ES" sz="1000" b="1" spc="-10" dirty="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$12,373,271.00</a:t>
                      </a:r>
                      <a:endParaRPr lang="es-MX" sz="1000" dirty="0">
                        <a:effectLst/>
                        <a:latin typeface="Poppins" panose="00000500000000000000" pitchFamily="2" charset="0"/>
                        <a:ea typeface="Arial MT"/>
                        <a:cs typeface="Poppins" panose="00000500000000000000" pitchFamily="2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19820842"/>
                  </a:ext>
                </a:extLst>
              </a:tr>
              <a:tr h="249106">
                <a:tc>
                  <a:txBody>
                    <a:bodyPr/>
                    <a:lstStyle/>
                    <a:p>
                      <a:pPr marL="327025">
                        <a:lnSpc>
                          <a:spcPts val="1230"/>
                        </a:lnSpc>
                        <a:spcAft>
                          <a:spcPts val="0"/>
                        </a:spcAft>
                      </a:pPr>
                      <a:r>
                        <a:rPr lang="es-ES" sz="1000" dirty="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2.7.1</a:t>
                      </a:r>
                      <a:r>
                        <a:rPr lang="es-ES" sz="1000" spc="-60" dirty="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 </a:t>
                      </a:r>
                      <a:r>
                        <a:rPr lang="es-ES" sz="1000" dirty="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Otros</a:t>
                      </a:r>
                      <a:r>
                        <a:rPr lang="es-ES" sz="1000" spc="-30" dirty="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 </a:t>
                      </a:r>
                      <a:r>
                        <a:rPr lang="es-ES" sz="1000" dirty="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asuntos</a:t>
                      </a:r>
                      <a:r>
                        <a:rPr lang="es-ES" sz="1000" spc="-45" dirty="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 </a:t>
                      </a:r>
                      <a:r>
                        <a:rPr lang="es-ES" sz="1000" spc="-10" dirty="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sociales</a:t>
                      </a:r>
                      <a:endParaRPr lang="es-MX" sz="1000" dirty="0">
                        <a:effectLst/>
                        <a:latin typeface="Poppins" panose="00000500000000000000" pitchFamily="2" charset="0"/>
                        <a:ea typeface="Arial MT"/>
                        <a:cs typeface="Poppins" panose="00000500000000000000" pitchFamily="2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28575" algn="r" defTabSz="685800" rtl="0" eaLnBrk="1" latinLnBrk="0" hangingPunct="1">
                        <a:lnSpc>
                          <a:spcPts val="1230"/>
                        </a:lnSpc>
                        <a:spcBef>
                          <a:spcPts val="10"/>
                        </a:spcBef>
                        <a:spcAft>
                          <a:spcPts val="0"/>
                        </a:spcAft>
                      </a:pPr>
                      <a:r>
                        <a:rPr lang="es-ES" sz="1000" kern="1200" spc="-10" dirty="0">
                          <a:solidFill>
                            <a:schemeClr val="tx1"/>
                          </a:solidFill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$12,373,271.00</a:t>
                      </a:r>
                      <a:endParaRPr lang="es-MX" sz="1000" kern="1200" spc="-10" dirty="0">
                        <a:solidFill>
                          <a:schemeClr val="tx1"/>
                        </a:solidFill>
                        <a:effectLst/>
                        <a:latin typeface="Poppins" panose="00000500000000000000" pitchFamily="2" charset="0"/>
                        <a:ea typeface="Arial MT"/>
                        <a:cs typeface="Poppins" panose="00000500000000000000" pitchFamily="2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41323377"/>
                  </a:ext>
                </a:extLst>
              </a:tr>
              <a:tr h="249106">
                <a:tc>
                  <a:txBody>
                    <a:bodyPr/>
                    <a:lstStyle/>
                    <a:p>
                      <a:pPr marL="48260">
                        <a:lnSpc>
                          <a:spcPts val="1230"/>
                        </a:lnSpc>
                        <a:spcAft>
                          <a:spcPts val="0"/>
                        </a:spcAft>
                      </a:pPr>
                      <a:r>
                        <a:rPr lang="es-ES" sz="1000" b="1" dirty="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3</a:t>
                      </a:r>
                      <a:r>
                        <a:rPr lang="es-ES" sz="1000" b="1" spc="-30" dirty="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 </a:t>
                      </a:r>
                      <a:r>
                        <a:rPr lang="es-ES" sz="1000" b="1" dirty="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Desarrollo</a:t>
                      </a:r>
                      <a:r>
                        <a:rPr lang="es-ES" sz="1000" b="1" spc="-50" dirty="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 </a:t>
                      </a:r>
                      <a:r>
                        <a:rPr lang="es-ES" sz="1000" b="1" spc="-10" dirty="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Económico</a:t>
                      </a:r>
                      <a:endParaRPr lang="es-MX" sz="1000" dirty="0">
                        <a:effectLst/>
                        <a:latin typeface="Poppins" panose="00000500000000000000" pitchFamily="2" charset="0"/>
                        <a:ea typeface="Arial MT"/>
                        <a:cs typeface="Poppins" panose="00000500000000000000" pitchFamily="2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C5B3"/>
                    </a:solidFill>
                  </a:tcPr>
                </a:tc>
                <a:tc>
                  <a:txBody>
                    <a:bodyPr/>
                    <a:lstStyle/>
                    <a:p>
                      <a:pPr marR="31750" algn="r">
                        <a:lnSpc>
                          <a:spcPts val="1230"/>
                        </a:lnSpc>
                        <a:spcAft>
                          <a:spcPts val="0"/>
                        </a:spcAft>
                      </a:pPr>
                      <a:r>
                        <a:rPr lang="es-ES" sz="1000" b="1" spc="-10" dirty="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$104,276,340.00</a:t>
                      </a:r>
                      <a:endParaRPr lang="es-MX" sz="1000" dirty="0">
                        <a:effectLst/>
                        <a:latin typeface="Poppins" panose="00000500000000000000" pitchFamily="2" charset="0"/>
                        <a:ea typeface="Arial MT"/>
                        <a:cs typeface="Poppins" panose="00000500000000000000" pitchFamily="2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C5B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87246969"/>
                  </a:ext>
                </a:extLst>
              </a:tr>
              <a:tr h="293123">
                <a:tc>
                  <a:txBody>
                    <a:bodyPr/>
                    <a:lstStyle/>
                    <a:p>
                      <a:pPr marL="48260" marR="95250" indent="138430">
                        <a:lnSpc>
                          <a:spcPct val="105000"/>
                        </a:lnSpc>
                        <a:spcBef>
                          <a:spcPts val="10"/>
                        </a:spcBef>
                        <a:spcAft>
                          <a:spcPts val="0"/>
                        </a:spcAft>
                      </a:pPr>
                      <a:r>
                        <a:rPr lang="es-ES" sz="1000" b="1" dirty="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3.1</a:t>
                      </a:r>
                      <a:r>
                        <a:rPr lang="es-ES" sz="1000" b="1" spc="-60" dirty="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 </a:t>
                      </a:r>
                      <a:r>
                        <a:rPr lang="es-ES" sz="1000" b="1" dirty="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Asuntos</a:t>
                      </a:r>
                      <a:r>
                        <a:rPr lang="es-ES" sz="1000" b="1" spc="-60" dirty="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 </a:t>
                      </a:r>
                      <a:r>
                        <a:rPr lang="es-ES" sz="1000" b="1" dirty="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Económicos,</a:t>
                      </a:r>
                      <a:r>
                        <a:rPr lang="es-ES" sz="1000" b="1" spc="-30" dirty="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 </a:t>
                      </a:r>
                      <a:r>
                        <a:rPr lang="es-ES" sz="1000" b="1" dirty="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Comerciales</a:t>
                      </a:r>
                      <a:r>
                        <a:rPr lang="es-ES" sz="1000" b="1" spc="-50" dirty="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 </a:t>
                      </a:r>
                      <a:r>
                        <a:rPr lang="es-ES" sz="1000" b="1" dirty="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y</a:t>
                      </a:r>
                      <a:r>
                        <a:rPr lang="es-ES" sz="1000" b="1" spc="-70" dirty="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 </a:t>
                      </a:r>
                      <a:r>
                        <a:rPr lang="es-ES" sz="1000" b="1" dirty="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Laborales</a:t>
                      </a:r>
                      <a:r>
                        <a:rPr lang="es-ES" sz="1000" b="1" spc="-60" dirty="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 </a:t>
                      </a:r>
                      <a:r>
                        <a:rPr lang="es-ES" sz="1000" b="1" dirty="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en </a:t>
                      </a:r>
                      <a:r>
                        <a:rPr lang="es-ES" sz="1000" b="1" spc="-10" dirty="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General</a:t>
                      </a:r>
                      <a:endParaRPr lang="es-MX" sz="1000" dirty="0">
                        <a:effectLst/>
                        <a:latin typeface="Poppins" panose="00000500000000000000" pitchFamily="2" charset="0"/>
                        <a:ea typeface="Arial MT"/>
                        <a:cs typeface="Poppins" panose="00000500000000000000" pitchFamily="2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65"/>
                        </a:spcBef>
                        <a:spcAft>
                          <a:spcPts val="0"/>
                        </a:spcAft>
                      </a:pPr>
                      <a:r>
                        <a:rPr lang="es-ES" sz="1000" b="1" dirty="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 $</a:t>
                      </a:r>
                      <a:r>
                        <a:rPr lang="es-ES" sz="1000" b="1" spc="-10" dirty="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104,276,340.00</a:t>
                      </a:r>
                      <a:endParaRPr lang="es-MX" sz="1000" dirty="0">
                        <a:effectLst/>
                        <a:latin typeface="Poppins" panose="00000500000000000000" pitchFamily="2" charset="0"/>
                        <a:ea typeface="Arial MT"/>
                        <a:cs typeface="Poppins" panose="00000500000000000000" pitchFamily="2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62287894"/>
                  </a:ext>
                </a:extLst>
              </a:tr>
              <a:tr h="249106">
                <a:tc>
                  <a:txBody>
                    <a:bodyPr/>
                    <a:lstStyle/>
                    <a:p>
                      <a:pPr marL="327025">
                        <a:lnSpc>
                          <a:spcPts val="1240"/>
                        </a:lnSpc>
                        <a:spcAft>
                          <a:spcPts val="0"/>
                        </a:spcAft>
                      </a:pPr>
                      <a:r>
                        <a:rPr lang="es-ES" sz="1000" dirty="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3.1.1</a:t>
                      </a:r>
                      <a:r>
                        <a:rPr lang="es-ES" sz="1000" spc="-60" dirty="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 </a:t>
                      </a:r>
                      <a:r>
                        <a:rPr lang="es-ES" sz="1000" dirty="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Asuntos</a:t>
                      </a:r>
                      <a:r>
                        <a:rPr lang="es-ES" sz="1000" spc="-55" dirty="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 </a:t>
                      </a:r>
                      <a:r>
                        <a:rPr lang="es-ES" sz="1000" dirty="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Económicos</a:t>
                      </a:r>
                      <a:r>
                        <a:rPr lang="es-ES" sz="1000" spc="-40" dirty="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 </a:t>
                      </a:r>
                      <a:r>
                        <a:rPr lang="es-ES" sz="1000" dirty="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y</a:t>
                      </a:r>
                      <a:r>
                        <a:rPr lang="es-ES" sz="1000" spc="-45" dirty="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 </a:t>
                      </a:r>
                      <a:r>
                        <a:rPr lang="es-ES" sz="1000" dirty="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Comerciales</a:t>
                      </a:r>
                      <a:r>
                        <a:rPr lang="es-ES" sz="1000" spc="-55" dirty="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 </a:t>
                      </a:r>
                      <a:r>
                        <a:rPr lang="es-ES" sz="1000" dirty="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en</a:t>
                      </a:r>
                      <a:r>
                        <a:rPr lang="es-ES" sz="1000" spc="-50" dirty="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 </a:t>
                      </a:r>
                      <a:r>
                        <a:rPr lang="es-ES" sz="1000" spc="-10" dirty="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General</a:t>
                      </a:r>
                      <a:endParaRPr lang="es-MX" sz="1000" dirty="0">
                        <a:effectLst/>
                        <a:latin typeface="Poppins" panose="00000500000000000000" pitchFamily="2" charset="0"/>
                        <a:ea typeface="Arial MT"/>
                        <a:cs typeface="Poppins" panose="00000500000000000000" pitchFamily="2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28575" algn="r">
                        <a:lnSpc>
                          <a:spcPts val="1240"/>
                        </a:lnSpc>
                        <a:spcAft>
                          <a:spcPts val="0"/>
                        </a:spcAft>
                      </a:pPr>
                      <a:r>
                        <a:rPr lang="es-ES" sz="1000" spc="-10" dirty="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$104,276,340.00</a:t>
                      </a:r>
                      <a:endParaRPr lang="es-MX" sz="1000" dirty="0">
                        <a:effectLst/>
                        <a:latin typeface="Poppins" panose="00000500000000000000" pitchFamily="2" charset="0"/>
                        <a:ea typeface="Arial MT"/>
                        <a:cs typeface="Poppins" panose="00000500000000000000" pitchFamily="2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64827429"/>
                  </a:ext>
                </a:extLst>
              </a:tr>
              <a:tr h="249106">
                <a:tc>
                  <a:txBody>
                    <a:bodyPr/>
                    <a:lstStyle/>
                    <a:p>
                      <a:pPr marL="48260">
                        <a:lnSpc>
                          <a:spcPts val="1230"/>
                        </a:lnSpc>
                        <a:spcAft>
                          <a:spcPts val="0"/>
                        </a:spcAft>
                      </a:pPr>
                      <a:r>
                        <a:rPr lang="es-ES" sz="1000" b="1" spc="-10" dirty="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Total</a:t>
                      </a:r>
                      <a:endParaRPr lang="es-MX" sz="1000" dirty="0">
                        <a:effectLst/>
                        <a:latin typeface="Poppins" panose="00000500000000000000" pitchFamily="2" charset="0"/>
                        <a:ea typeface="Arial MT"/>
                        <a:cs typeface="Poppins" panose="00000500000000000000" pitchFamily="2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R="25400" algn="r">
                        <a:lnSpc>
                          <a:spcPts val="1110"/>
                        </a:lnSpc>
                        <a:spcAft>
                          <a:spcPts val="0"/>
                        </a:spcAft>
                      </a:pPr>
                      <a:r>
                        <a:rPr lang="es-ES" sz="1000" b="0" spc="-10" dirty="0">
                          <a:effectLst/>
                          <a:latin typeface="Poppins SemiBold" panose="00000700000000000000" pitchFamily="2" charset="0"/>
                          <a:ea typeface="Arial MT"/>
                          <a:cs typeface="Poppins SemiBold" panose="00000700000000000000" pitchFamily="2" charset="0"/>
                        </a:rPr>
                        <a:t>$7,470,390,949.00</a:t>
                      </a:r>
                      <a:endParaRPr lang="es-MX" sz="1100" b="0" dirty="0">
                        <a:effectLst/>
                        <a:latin typeface="Poppins SemiBold" panose="00000700000000000000" pitchFamily="2" charset="0"/>
                        <a:ea typeface="Arial MT"/>
                        <a:cs typeface="Poppins SemiBold" panose="00000700000000000000" pitchFamily="2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0111734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2569429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417686" y="1276613"/>
            <a:ext cx="562186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Poppins SemiBold" panose="00000700000000000000" pitchFamily="2" charset="0"/>
                <a:ea typeface="Times New Roman" panose="02020603050405020304" pitchFamily="18" charset="0"/>
                <a:cs typeface="Poppins SemiBold" panose="00000700000000000000" pitchFamily="2" charset="0"/>
              </a:rPr>
              <a:t>Presupuesto de Egresos</a:t>
            </a:r>
            <a:endParaRPr kumimoji="0" lang="es-MX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oppins SemiBold" panose="00000700000000000000" pitchFamily="2" charset="0"/>
              <a:ea typeface="Calibri" panose="020F0502020204030204" pitchFamily="34" charset="0"/>
              <a:cs typeface="Poppins SemiBold" panose="00000700000000000000" pitchFamily="2" charset="0"/>
            </a:endParaRPr>
          </a:p>
        </p:txBody>
      </p:sp>
      <p:sp>
        <p:nvSpPr>
          <p:cNvPr id="17" name="Rectángulo 16">
            <a:extLst>
              <a:ext uri="{FF2B5EF4-FFF2-40B4-BE49-F238E27FC236}">
                <a16:creationId xmlns:a16="http://schemas.microsoft.com/office/drawing/2014/main" id="{C64331EB-EA90-4641-BA07-D6C44F576D9D}"/>
              </a:ext>
            </a:extLst>
          </p:cNvPr>
          <p:cNvSpPr/>
          <p:nvPr/>
        </p:nvSpPr>
        <p:spPr>
          <a:xfrm>
            <a:off x="671686" y="1754980"/>
            <a:ext cx="5621867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es-MX" sz="1600" b="1" dirty="0">
                <a:latin typeface="Poppins SemiBold" panose="00000700000000000000" pitchFamily="2" charset="0"/>
                <a:ea typeface="Times New Roman" panose="02020603050405020304" pitchFamily="18" charset="0"/>
                <a:cs typeface="Poppins SemiBold" panose="00000700000000000000" pitchFamily="2" charset="0"/>
              </a:rPr>
              <a:t>¿</a:t>
            </a:r>
            <a:r>
              <a:rPr lang="es-ES" sz="1600" b="1" dirty="0">
                <a:latin typeface="Poppins SemiBold" panose="00000700000000000000" pitchFamily="2" charset="0"/>
                <a:ea typeface="Times New Roman" panose="02020603050405020304" pitchFamily="18" charset="0"/>
                <a:cs typeface="Poppins SemiBold" panose="00000700000000000000" pitchFamily="2" charset="0"/>
              </a:rPr>
              <a:t>Contiene la clasificación programática</a:t>
            </a:r>
            <a:r>
              <a:rPr lang="es-MX" sz="1600" b="1" dirty="0">
                <a:latin typeface="Poppins SemiBold" panose="00000700000000000000" pitchFamily="2" charset="0"/>
                <a:ea typeface="Times New Roman" panose="02020603050405020304" pitchFamily="18" charset="0"/>
                <a:cs typeface="Poppins SemiBold" panose="00000700000000000000" pitchFamily="2" charset="0"/>
              </a:rPr>
              <a:t>?</a:t>
            </a:r>
            <a:endParaRPr lang="es-MX" sz="1600" dirty="0">
              <a:latin typeface="Poppins SemiBold" panose="00000700000000000000" pitchFamily="2" charset="0"/>
              <a:ea typeface="Calibri" panose="020F0502020204030204" pitchFamily="34" charset="0"/>
              <a:cs typeface="Poppins SemiBold" panose="00000700000000000000" pitchFamily="2" charset="0"/>
            </a:endParaRPr>
          </a:p>
        </p:txBody>
      </p:sp>
      <p:graphicFrame>
        <p:nvGraphicFramePr>
          <p:cNvPr id="10" name="Tabla 9">
            <a:extLst>
              <a:ext uri="{FF2B5EF4-FFF2-40B4-BE49-F238E27FC236}">
                <a16:creationId xmlns:a16="http://schemas.microsoft.com/office/drawing/2014/main" id="{5C24A1F8-297C-4524-AF51-411D8E3E055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47853715"/>
              </p:ext>
            </p:extLst>
          </p:nvPr>
        </p:nvGraphicFramePr>
        <p:xfrm>
          <a:off x="845820" y="2214620"/>
          <a:ext cx="5447733" cy="1856077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4162683">
                  <a:extLst>
                    <a:ext uri="{9D8B030D-6E8A-4147-A177-3AD203B41FA5}">
                      <a16:colId xmlns:a16="http://schemas.microsoft.com/office/drawing/2014/main" val="2446938350"/>
                    </a:ext>
                  </a:extLst>
                </a:gridCol>
                <a:gridCol w="1285050">
                  <a:extLst>
                    <a:ext uri="{9D8B030D-6E8A-4147-A177-3AD203B41FA5}">
                      <a16:colId xmlns:a16="http://schemas.microsoft.com/office/drawing/2014/main" val="450967095"/>
                    </a:ext>
                  </a:extLst>
                </a:gridCol>
              </a:tblGrid>
              <a:tr h="437627">
                <a:tc>
                  <a:txBody>
                    <a:bodyPr/>
                    <a:lstStyle/>
                    <a:p>
                      <a:pPr marL="1089660">
                        <a:spcBef>
                          <a:spcPts val="660"/>
                        </a:spcBef>
                        <a:spcAft>
                          <a:spcPts val="0"/>
                        </a:spcAft>
                      </a:pPr>
                      <a:r>
                        <a:rPr lang="es-ES" sz="1000" b="1" dirty="0">
                          <a:solidFill>
                            <a:srgbClr val="FFFFFF"/>
                          </a:solidFill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CLASIFICACIÓN PROGRAMÁTICA</a:t>
                      </a:r>
                      <a:endParaRPr lang="es-MX" sz="1000" b="1" dirty="0">
                        <a:effectLst/>
                        <a:latin typeface="Poppins" panose="00000500000000000000" pitchFamily="2" charset="0"/>
                        <a:ea typeface="Arial MT"/>
                        <a:cs typeface="Poppins" panose="00000500000000000000" pitchFamily="2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1504D"/>
                    </a:solidFill>
                  </a:tcPr>
                </a:tc>
                <a:tc>
                  <a:txBody>
                    <a:bodyPr/>
                    <a:lstStyle/>
                    <a:p>
                      <a:pPr marL="340995" indent="-94615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ES" sz="1000" b="1" spc="-20" dirty="0">
                          <a:solidFill>
                            <a:srgbClr val="FFFFFF"/>
                          </a:solidFill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Presupuesto </a:t>
                      </a:r>
                      <a:r>
                        <a:rPr lang="es-ES" sz="1000" b="1" spc="-10" dirty="0">
                          <a:solidFill>
                            <a:srgbClr val="FFFFFF"/>
                          </a:solidFill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Aprobado</a:t>
                      </a:r>
                      <a:endParaRPr lang="es-MX" sz="1000" b="1" dirty="0">
                        <a:effectLst/>
                        <a:latin typeface="Poppins" panose="00000500000000000000" pitchFamily="2" charset="0"/>
                        <a:ea typeface="Arial MT"/>
                        <a:cs typeface="Poppins" panose="00000500000000000000" pitchFamily="2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150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48236535"/>
                  </a:ext>
                </a:extLst>
              </a:tr>
              <a:tr h="266327">
                <a:tc>
                  <a:txBody>
                    <a:bodyPr/>
                    <a:lstStyle/>
                    <a:p>
                      <a:pPr marL="48260">
                        <a:lnSpc>
                          <a:spcPts val="1230"/>
                        </a:lnSpc>
                        <a:spcAft>
                          <a:spcPts val="0"/>
                        </a:spcAft>
                      </a:pPr>
                      <a:r>
                        <a:rPr lang="es-ES" sz="1000" b="1" dirty="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TOTAL</a:t>
                      </a:r>
                      <a:r>
                        <a:rPr lang="es-ES" sz="1000" b="1" baseline="0" dirty="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 GLOBAL </a:t>
                      </a:r>
                      <a:endParaRPr lang="es-MX" sz="1000" b="1" dirty="0">
                        <a:effectLst/>
                        <a:latin typeface="Poppins" panose="00000500000000000000" pitchFamily="2" charset="0"/>
                        <a:ea typeface="Arial MT"/>
                        <a:cs typeface="Poppins" panose="00000500000000000000" pitchFamily="2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C5B3"/>
                    </a:solidFill>
                  </a:tcPr>
                </a:tc>
                <a:tc>
                  <a:txBody>
                    <a:bodyPr/>
                    <a:lstStyle/>
                    <a:p>
                      <a:pPr marR="25400" algn="r">
                        <a:lnSpc>
                          <a:spcPts val="1110"/>
                        </a:lnSpc>
                        <a:spcAft>
                          <a:spcPts val="0"/>
                        </a:spcAft>
                      </a:pPr>
                      <a:r>
                        <a:rPr lang="es-ES" sz="1000" b="0" spc="-10" dirty="0">
                          <a:effectLst/>
                          <a:latin typeface="Poppins SemiBold" panose="00000700000000000000" pitchFamily="2" charset="0"/>
                          <a:ea typeface="Arial MT"/>
                          <a:cs typeface="Poppins SemiBold" panose="00000700000000000000" pitchFamily="2" charset="0"/>
                        </a:rPr>
                        <a:t>$7,470,390,949.00</a:t>
                      </a:r>
                      <a:endParaRPr lang="es-MX" sz="1100" b="0" dirty="0">
                        <a:effectLst/>
                        <a:latin typeface="Poppins SemiBold" panose="00000700000000000000" pitchFamily="2" charset="0"/>
                        <a:ea typeface="Arial MT"/>
                        <a:cs typeface="Poppins SemiBold" panose="00000700000000000000" pitchFamily="2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C5B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2543669"/>
                  </a:ext>
                </a:extLst>
              </a:tr>
              <a:tr h="268203">
                <a:tc>
                  <a:txBody>
                    <a:bodyPr/>
                    <a:lstStyle/>
                    <a:p>
                      <a:pPr algn="l" fontAlgn="ctr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effectLst/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Bienes, Servicios e Infraestructura Pública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MX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$4,532,799,725.00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1680990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ctr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effectLst/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Desempeño de las Funciones de Gobierno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MX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$702,946,423.00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5394577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effectLst/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Administrativos y de Apoyo a la Gestión Presupuestaria</a:t>
                      </a:r>
                    </a:p>
                  </a:txBody>
                  <a:tcPr marL="45720" marR="4572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MX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$2,120,668,403.00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5451172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s-E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Compromisos, Cumplimiento de Obligaciones y otras Aportaciones</a:t>
                      </a:r>
                    </a:p>
                  </a:txBody>
                  <a:tcPr marL="45720" marR="4572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$113,976,398.00</a:t>
                      </a:r>
                    </a:p>
                  </a:txBody>
                  <a:tcPr marL="45720" marR="4572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22185333"/>
                  </a:ext>
                </a:extLst>
              </a:tr>
            </a:tbl>
          </a:graphicData>
        </a:graphic>
      </p:graphicFrame>
      <p:sp>
        <p:nvSpPr>
          <p:cNvPr id="12" name="Rectángulo 11">
            <a:extLst>
              <a:ext uri="{FF2B5EF4-FFF2-40B4-BE49-F238E27FC236}">
                <a16:creationId xmlns:a16="http://schemas.microsoft.com/office/drawing/2014/main" id="{F03C65F5-05F2-49BE-B234-FB663277B0A1}"/>
              </a:ext>
            </a:extLst>
          </p:cNvPr>
          <p:cNvSpPr/>
          <p:nvPr/>
        </p:nvSpPr>
        <p:spPr>
          <a:xfrm>
            <a:off x="671686" y="4433410"/>
            <a:ext cx="5621867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es-MX" sz="1600" b="1" dirty="0">
                <a:latin typeface="Poppins SemiBold" panose="00000700000000000000" pitchFamily="2" charset="0"/>
                <a:ea typeface="Times New Roman" panose="02020603050405020304" pitchFamily="18" charset="0"/>
                <a:cs typeface="Poppins SemiBold" panose="00000700000000000000" pitchFamily="2" charset="0"/>
              </a:rPr>
              <a:t>¿</a:t>
            </a:r>
            <a:r>
              <a:rPr lang="es-ES" sz="1600" b="1" dirty="0">
                <a:latin typeface="Poppins SemiBold" panose="00000700000000000000" pitchFamily="2" charset="0"/>
                <a:ea typeface="Times New Roman" panose="02020603050405020304" pitchFamily="18" charset="0"/>
                <a:cs typeface="Poppins SemiBold" panose="00000700000000000000" pitchFamily="2" charset="0"/>
              </a:rPr>
              <a:t>Contiene la clasificación por tipo de gasto</a:t>
            </a:r>
            <a:r>
              <a:rPr lang="es-MX" sz="1600" b="1" dirty="0">
                <a:latin typeface="Poppins SemiBold" panose="00000700000000000000" pitchFamily="2" charset="0"/>
                <a:ea typeface="Times New Roman" panose="02020603050405020304" pitchFamily="18" charset="0"/>
                <a:cs typeface="Poppins SemiBold" panose="00000700000000000000" pitchFamily="2" charset="0"/>
              </a:rPr>
              <a:t>?</a:t>
            </a:r>
            <a:endParaRPr lang="es-MX" sz="1600" dirty="0">
              <a:latin typeface="Poppins SemiBold" panose="00000700000000000000" pitchFamily="2" charset="0"/>
              <a:ea typeface="Calibri" panose="020F0502020204030204" pitchFamily="34" charset="0"/>
              <a:cs typeface="Poppins SemiBold" panose="00000700000000000000" pitchFamily="2" charset="0"/>
            </a:endParaRPr>
          </a:p>
        </p:txBody>
      </p:sp>
      <p:graphicFrame>
        <p:nvGraphicFramePr>
          <p:cNvPr id="13" name="Tabla 12">
            <a:extLst>
              <a:ext uri="{FF2B5EF4-FFF2-40B4-BE49-F238E27FC236}">
                <a16:creationId xmlns:a16="http://schemas.microsoft.com/office/drawing/2014/main" id="{F6B94024-B949-4066-91F3-FB872FCB7E7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07937405"/>
              </p:ext>
            </p:extLst>
          </p:nvPr>
        </p:nvGraphicFramePr>
        <p:xfrm>
          <a:off x="845820" y="4872016"/>
          <a:ext cx="5447733" cy="2324735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424773">
                  <a:extLst>
                    <a:ext uri="{9D8B030D-6E8A-4147-A177-3AD203B41FA5}">
                      <a16:colId xmlns:a16="http://schemas.microsoft.com/office/drawing/2014/main" val="3605967658"/>
                    </a:ext>
                  </a:extLst>
                </a:gridCol>
                <a:gridCol w="3476736">
                  <a:extLst>
                    <a:ext uri="{9D8B030D-6E8A-4147-A177-3AD203B41FA5}">
                      <a16:colId xmlns:a16="http://schemas.microsoft.com/office/drawing/2014/main" val="2617479821"/>
                    </a:ext>
                  </a:extLst>
                </a:gridCol>
                <a:gridCol w="1546224">
                  <a:extLst>
                    <a:ext uri="{9D8B030D-6E8A-4147-A177-3AD203B41FA5}">
                      <a16:colId xmlns:a16="http://schemas.microsoft.com/office/drawing/2014/main" val="3735716048"/>
                    </a:ext>
                  </a:extLst>
                </a:gridCol>
              </a:tblGrid>
              <a:tr h="474980">
                <a:tc gridSpan="2">
                  <a:txBody>
                    <a:bodyPr/>
                    <a:lstStyle/>
                    <a:p>
                      <a:pPr marL="24130" algn="ctr">
                        <a:spcBef>
                          <a:spcPts val="720"/>
                        </a:spcBef>
                        <a:spcAft>
                          <a:spcPts val="0"/>
                        </a:spcAft>
                      </a:pPr>
                      <a:r>
                        <a:rPr lang="es-ES" sz="1000" b="0" spc="-10" dirty="0">
                          <a:solidFill>
                            <a:srgbClr val="FFFFFF"/>
                          </a:solidFill>
                          <a:effectLst/>
                          <a:latin typeface="Poppins SemiBold" panose="00000700000000000000" pitchFamily="2" charset="0"/>
                          <a:ea typeface="Arial MT"/>
                          <a:cs typeface="Poppins SemiBold" panose="00000700000000000000" pitchFamily="2" charset="0"/>
                        </a:rPr>
                        <a:t>Concepto</a:t>
                      </a:r>
                      <a:endParaRPr lang="es-MX" sz="1050" b="0" dirty="0">
                        <a:effectLst/>
                        <a:latin typeface="Poppins SemiBold" panose="00000700000000000000" pitchFamily="2" charset="0"/>
                        <a:ea typeface="Calibri" panose="020F0502020204030204" pitchFamily="34" charset="0"/>
                        <a:cs typeface="Poppins SemiBold" panose="00000700000000000000" pitchFamily="2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1504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455295" marR="27305" indent="-102235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es-ES" sz="1000" b="0" spc="-20" dirty="0">
                          <a:solidFill>
                            <a:srgbClr val="FFFFFF"/>
                          </a:solidFill>
                          <a:effectLst/>
                          <a:latin typeface="Poppins SemiBold" panose="00000700000000000000" pitchFamily="2" charset="0"/>
                          <a:ea typeface="Arial MT"/>
                          <a:cs typeface="Poppins SemiBold" panose="00000700000000000000" pitchFamily="2" charset="0"/>
                        </a:rPr>
                        <a:t>Presupuesto </a:t>
                      </a:r>
                      <a:r>
                        <a:rPr lang="es-ES" sz="1000" b="0" spc="-10" dirty="0">
                          <a:solidFill>
                            <a:srgbClr val="FFFFFF"/>
                          </a:solidFill>
                          <a:effectLst/>
                          <a:latin typeface="Poppins SemiBold" panose="00000700000000000000" pitchFamily="2" charset="0"/>
                          <a:ea typeface="Arial MT"/>
                          <a:cs typeface="Poppins SemiBold" panose="00000700000000000000" pitchFamily="2" charset="0"/>
                        </a:rPr>
                        <a:t>Aprobado</a:t>
                      </a:r>
                      <a:endParaRPr lang="es-MX" sz="1050" b="0" dirty="0">
                        <a:effectLst/>
                        <a:latin typeface="Poppins SemiBold" panose="00000700000000000000" pitchFamily="2" charset="0"/>
                        <a:ea typeface="Calibri" panose="020F0502020204030204" pitchFamily="34" charset="0"/>
                        <a:cs typeface="Poppins SemiBold" panose="00000700000000000000" pitchFamily="2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150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655497"/>
                  </a:ext>
                </a:extLst>
              </a:tr>
              <a:tr h="306705">
                <a:tc>
                  <a:txBody>
                    <a:bodyPr/>
                    <a:lstStyle/>
                    <a:p>
                      <a:pPr marL="30480" algn="ctr">
                        <a:spcBef>
                          <a:spcPts val="115"/>
                        </a:spcBef>
                        <a:spcAft>
                          <a:spcPts val="0"/>
                        </a:spcAft>
                      </a:pPr>
                      <a:r>
                        <a:rPr lang="es-ES" sz="1000" b="0" spc="-5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1</a:t>
                      </a:r>
                      <a:endParaRPr lang="es-MX" sz="1050" b="0">
                        <a:effectLst/>
                        <a:latin typeface="Poppins" panose="00000500000000000000" pitchFamily="2" charset="0"/>
                        <a:ea typeface="Calibri" panose="020F0502020204030204" pitchFamily="34" charset="0"/>
                        <a:cs typeface="Poppins" panose="00000500000000000000" pitchFamily="2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8260">
                        <a:spcBef>
                          <a:spcPts val="115"/>
                        </a:spcBef>
                        <a:spcAft>
                          <a:spcPts val="0"/>
                        </a:spcAft>
                      </a:pPr>
                      <a:r>
                        <a:rPr lang="es-ES" sz="1000" b="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Gasto</a:t>
                      </a:r>
                      <a:r>
                        <a:rPr lang="es-ES" sz="1000" b="0" spc="-15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 </a:t>
                      </a:r>
                      <a:r>
                        <a:rPr lang="es-ES" sz="1000" b="0" spc="-1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Corriente</a:t>
                      </a:r>
                      <a:endParaRPr lang="es-MX" sz="1050" b="0">
                        <a:effectLst/>
                        <a:latin typeface="Poppins" panose="00000500000000000000" pitchFamily="2" charset="0"/>
                        <a:ea typeface="Calibri" panose="020F0502020204030204" pitchFamily="34" charset="0"/>
                        <a:cs typeface="Poppins" panose="00000500000000000000" pitchFamily="2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20320" algn="r">
                        <a:spcBef>
                          <a:spcPts val="115"/>
                        </a:spcBef>
                        <a:spcAft>
                          <a:spcPts val="0"/>
                        </a:spcAft>
                      </a:pPr>
                      <a:r>
                        <a:rPr lang="es-ES" sz="1000" b="0" spc="-10" dirty="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$6,757,998,955.00</a:t>
                      </a:r>
                      <a:endParaRPr lang="es-MX" sz="1050" b="0" dirty="0">
                        <a:effectLst/>
                        <a:latin typeface="Poppins" panose="00000500000000000000" pitchFamily="2" charset="0"/>
                        <a:ea typeface="Calibri" panose="020F0502020204030204" pitchFamily="34" charset="0"/>
                        <a:cs typeface="Poppins" panose="00000500000000000000" pitchFamily="2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91469363"/>
                  </a:ext>
                </a:extLst>
              </a:tr>
              <a:tr h="308610">
                <a:tc>
                  <a:txBody>
                    <a:bodyPr/>
                    <a:lstStyle/>
                    <a:p>
                      <a:pPr marL="30480" algn="ctr">
                        <a:spcBef>
                          <a:spcPts val="130"/>
                        </a:spcBef>
                        <a:spcAft>
                          <a:spcPts val="0"/>
                        </a:spcAft>
                      </a:pPr>
                      <a:r>
                        <a:rPr lang="es-ES" sz="1000" b="0" spc="-5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2</a:t>
                      </a:r>
                      <a:endParaRPr lang="es-MX" sz="1050" b="0">
                        <a:effectLst/>
                        <a:latin typeface="Poppins" panose="00000500000000000000" pitchFamily="2" charset="0"/>
                        <a:ea typeface="Calibri" panose="020F0502020204030204" pitchFamily="34" charset="0"/>
                        <a:cs typeface="Poppins" panose="00000500000000000000" pitchFamily="2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8260">
                        <a:spcBef>
                          <a:spcPts val="130"/>
                        </a:spcBef>
                        <a:spcAft>
                          <a:spcPts val="0"/>
                        </a:spcAft>
                      </a:pPr>
                      <a:r>
                        <a:rPr lang="es-ES" sz="1000" b="0" dirty="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Gasto</a:t>
                      </a:r>
                      <a:r>
                        <a:rPr lang="es-ES" sz="1000" b="0" spc="-30" dirty="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 </a:t>
                      </a:r>
                      <a:r>
                        <a:rPr lang="es-ES" sz="1000" b="0" dirty="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de</a:t>
                      </a:r>
                      <a:r>
                        <a:rPr lang="es-ES" sz="1000" b="0" spc="-15" dirty="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 </a:t>
                      </a:r>
                      <a:r>
                        <a:rPr lang="es-ES" sz="1000" b="0" spc="-10" dirty="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Capital</a:t>
                      </a:r>
                      <a:endParaRPr lang="es-MX" sz="1050" b="0" dirty="0">
                        <a:effectLst/>
                        <a:latin typeface="Poppins" panose="00000500000000000000" pitchFamily="2" charset="0"/>
                        <a:ea typeface="Calibri" panose="020F0502020204030204" pitchFamily="34" charset="0"/>
                        <a:cs typeface="Poppins" panose="00000500000000000000" pitchFamily="2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21590" algn="r">
                        <a:spcBef>
                          <a:spcPts val="130"/>
                        </a:spcBef>
                        <a:spcAft>
                          <a:spcPts val="0"/>
                        </a:spcAft>
                      </a:pPr>
                      <a:r>
                        <a:rPr lang="es-ES" sz="1000" b="0" spc="-10" dirty="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$565,459,890.00</a:t>
                      </a:r>
                      <a:endParaRPr lang="es-MX" sz="1050" b="0" dirty="0">
                        <a:effectLst/>
                        <a:latin typeface="Poppins" panose="00000500000000000000" pitchFamily="2" charset="0"/>
                        <a:ea typeface="Calibri" panose="020F0502020204030204" pitchFamily="34" charset="0"/>
                        <a:cs typeface="Poppins" panose="00000500000000000000" pitchFamily="2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09134825"/>
                  </a:ext>
                </a:extLst>
              </a:tr>
              <a:tr h="308610">
                <a:tc>
                  <a:txBody>
                    <a:bodyPr/>
                    <a:lstStyle/>
                    <a:p>
                      <a:pPr marL="30480" algn="ctr">
                        <a:spcBef>
                          <a:spcPts val="130"/>
                        </a:spcBef>
                        <a:spcAft>
                          <a:spcPts val="0"/>
                        </a:spcAft>
                      </a:pPr>
                      <a:r>
                        <a:rPr lang="es-ES" sz="1000" b="0" spc="-5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3</a:t>
                      </a:r>
                      <a:endParaRPr lang="es-MX" sz="1050" b="0">
                        <a:effectLst/>
                        <a:latin typeface="Poppins" panose="00000500000000000000" pitchFamily="2" charset="0"/>
                        <a:ea typeface="Calibri" panose="020F0502020204030204" pitchFamily="34" charset="0"/>
                        <a:cs typeface="Poppins" panose="00000500000000000000" pitchFamily="2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8260">
                        <a:spcBef>
                          <a:spcPts val="130"/>
                        </a:spcBef>
                        <a:spcAft>
                          <a:spcPts val="0"/>
                        </a:spcAft>
                      </a:pPr>
                      <a:r>
                        <a:rPr lang="es-ES" sz="1000" b="0" dirty="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Amortización</a:t>
                      </a:r>
                      <a:r>
                        <a:rPr lang="es-ES" sz="1000" b="0" spc="-50" dirty="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 </a:t>
                      </a:r>
                      <a:r>
                        <a:rPr lang="es-ES" sz="1000" b="0" dirty="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de</a:t>
                      </a:r>
                      <a:r>
                        <a:rPr lang="es-ES" sz="1000" b="0" spc="-50" dirty="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 </a:t>
                      </a:r>
                      <a:r>
                        <a:rPr lang="es-ES" sz="1000" b="0" dirty="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la</a:t>
                      </a:r>
                      <a:r>
                        <a:rPr lang="es-ES" sz="1000" b="0" spc="-35" dirty="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 </a:t>
                      </a:r>
                      <a:r>
                        <a:rPr lang="es-ES" sz="1000" b="0" dirty="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deuda</a:t>
                      </a:r>
                      <a:r>
                        <a:rPr lang="es-ES" sz="1000" b="0" spc="-40" dirty="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 </a:t>
                      </a:r>
                      <a:r>
                        <a:rPr lang="es-ES" sz="1000" b="0" dirty="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y</a:t>
                      </a:r>
                      <a:r>
                        <a:rPr lang="es-ES" sz="1000" b="0" spc="-50" dirty="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 </a:t>
                      </a:r>
                      <a:r>
                        <a:rPr lang="es-ES" sz="1000" b="0" dirty="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disminución</a:t>
                      </a:r>
                      <a:r>
                        <a:rPr lang="es-ES" sz="1000" b="0" spc="-45" dirty="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 </a:t>
                      </a:r>
                      <a:r>
                        <a:rPr lang="es-ES" sz="1000" b="0" dirty="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de</a:t>
                      </a:r>
                      <a:r>
                        <a:rPr lang="es-ES" sz="1000" b="0" spc="-25" dirty="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 </a:t>
                      </a:r>
                      <a:r>
                        <a:rPr lang="es-ES" sz="1000" b="0" spc="-10" dirty="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pasivos</a:t>
                      </a:r>
                      <a:endParaRPr lang="es-MX" sz="1050" b="0" dirty="0">
                        <a:effectLst/>
                        <a:latin typeface="Poppins" panose="00000500000000000000" pitchFamily="2" charset="0"/>
                        <a:ea typeface="Calibri" panose="020F0502020204030204" pitchFamily="34" charset="0"/>
                        <a:cs typeface="Poppins" panose="00000500000000000000" pitchFamily="2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17780" algn="r">
                        <a:spcBef>
                          <a:spcPts val="130"/>
                        </a:spcBef>
                        <a:spcAft>
                          <a:spcPts val="0"/>
                        </a:spcAft>
                      </a:pPr>
                      <a:r>
                        <a:rPr lang="es-ES" sz="1000" b="0" spc="-20" dirty="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$0.00</a:t>
                      </a:r>
                      <a:endParaRPr lang="es-MX" sz="1050" b="0" dirty="0">
                        <a:effectLst/>
                        <a:latin typeface="Poppins" panose="00000500000000000000" pitchFamily="2" charset="0"/>
                        <a:ea typeface="Calibri" panose="020F0502020204030204" pitchFamily="34" charset="0"/>
                        <a:cs typeface="Poppins" panose="00000500000000000000" pitchFamily="2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56451264"/>
                  </a:ext>
                </a:extLst>
              </a:tr>
              <a:tr h="308610">
                <a:tc>
                  <a:txBody>
                    <a:bodyPr/>
                    <a:lstStyle/>
                    <a:p>
                      <a:pPr marL="30480" algn="ctr">
                        <a:spcBef>
                          <a:spcPts val="120"/>
                        </a:spcBef>
                        <a:spcAft>
                          <a:spcPts val="0"/>
                        </a:spcAft>
                      </a:pPr>
                      <a:r>
                        <a:rPr lang="es-ES" sz="1000" b="0" spc="-5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4</a:t>
                      </a:r>
                      <a:endParaRPr lang="es-MX" sz="1050" b="0">
                        <a:effectLst/>
                        <a:latin typeface="Poppins" panose="00000500000000000000" pitchFamily="2" charset="0"/>
                        <a:ea typeface="Calibri" panose="020F0502020204030204" pitchFamily="34" charset="0"/>
                        <a:cs typeface="Poppins" panose="00000500000000000000" pitchFamily="2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8260">
                        <a:spcBef>
                          <a:spcPts val="120"/>
                        </a:spcBef>
                        <a:spcAft>
                          <a:spcPts val="0"/>
                        </a:spcAft>
                      </a:pPr>
                      <a:r>
                        <a:rPr lang="es-ES" sz="1000" b="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Pensiones</a:t>
                      </a:r>
                      <a:r>
                        <a:rPr lang="es-ES" sz="1000" b="0" spc="-25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 </a:t>
                      </a:r>
                      <a:r>
                        <a:rPr lang="es-ES" sz="1000" b="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y</a:t>
                      </a:r>
                      <a:r>
                        <a:rPr lang="es-ES" sz="1000" b="0" spc="-5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 </a:t>
                      </a:r>
                      <a:r>
                        <a:rPr lang="es-ES" sz="1000" b="0" spc="-1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Jubilaciones</a:t>
                      </a:r>
                      <a:endParaRPr lang="es-MX" sz="1050" b="0">
                        <a:effectLst/>
                        <a:latin typeface="Poppins" panose="00000500000000000000" pitchFamily="2" charset="0"/>
                        <a:ea typeface="Calibri" panose="020F0502020204030204" pitchFamily="34" charset="0"/>
                        <a:cs typeface="Poppins" panose="00000500000000000000" pitchFamily="2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20320" algn="r">
                        <a:spcBef>
                          <a:spcPts val="120"/>
                        </a:spcBef>
                        <a:spcAft>
                          <a:spcPts val="0"/>
                        </a:spcAft>
                      </a:pPr>
                      <a:r>
                        <a:rPr lang="es-ES" sz="1000" b="0" spc="-10" dirty="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$146,932,104.00</a:t>
                      </a:r>
                      <a:endParaRPr lang="es-MX" sz="1050" b="0" dirty="0">
                        <a:effectLst/>
                        <a:latin typeface="Poppins" panose="00000500000000000000" pitchFamily="2" charset="0"/>
                        <a:ea typeface="Calibri" panose="020F0502020204030204" pitchFamily="34" charset="0"/>
                        <a:cs typeface="Poppins" panose="00000500000000000000" pitchFamily="2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41012747"/>
                  </a:ext>
                </a:extLst>
              </a:tr>
              <a:tr h="308610">
                <a:tc>
                  <a:txBody>
                    <a:bodyPr/>
                    <a:lstStyle/>
                    <a:p>
                      <a:pPr marL="30480" algn="ctr">
                        <a:spcBef>
                          <a:spcPts val="115"/>
                        </a:spcBef>
                        <a:spcAft>
                          <a:spcPts val="0"/>
                        </a:spcAft>
                      </a:pPr>
                      <a:r>
                        <a:rPr lang="es-ES" sz="1000" b="0" spc="-5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5</a:t>
                      </a:r>
                      <a:endParaRPr lang="es-MX" sz="1050" b="0">
                        <a:effectLst/>
                        <a:latin typeface="Poppins" panose="00000500000000000000" pitchFamily="2" charset="0"/>
                        <a:ea typeface="Calibri" panose="020F0502020204030204" pitchFamily="34" charset="0"/>
                        <a:cs typeface="Poppins" panose="00000500000000000000" pitchFamily="2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8260">
                        <a:spcBef>
                          <a:spcPts val="115"/>
                        </a:spcBef>
                        <a:spcAft>
                          <a:spcPts val="0"/>
                        </a:spcAft>
                      </a:pPr>
                      <a:r>
                        <a:rPr lang="es-ES" sz="1000" b="0" spc="-1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Participaciones</a:t>
                      </a:r>
                      <a:endParaRPr lang="es-MX" sz="1050" b="0">
                        <a:effectLst/>
                        <a:latin typeface="Poppins" panose="00000500000000000000" pitchFamily="2" charset="0"/>
                        <a:ea typeface="Calibri" panose="020F0502020204030204" pitchFamily="34" charset="0"/>
                        <a:cs typeface="Poppins" panose="00000500000000000000" pitchFamily="2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19050" algn="r">
                        <a:spcBef>
                          <a:spcPts val="115"/>
                        </a:spcBef>
                        <a:spcAft>
                          <a:spcPts val="0"/>
                        </a:spcAft>
                      </a:pPr>
                      <a:r>
                        <a:rPr lang="es-ES" sz="1000" b="0" spc="-20" dirty="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$0.00</a:t>
                      </a:r>
                      <a:endParaRPr lang="es-MX" sz="1050" b="0" dirty="0">
                        <a:effectLst/>
                        <a:latin typeface="Poppins" panose="00000500000000000000" pitchFamily="2" charset="0"/>
                        <a:ea typeface="Calibri" panose="020F0502020204030204" pitchFamily="34" charset="0"/>
                        <a:cs typeface="Poppins" panose="00000500000000000000" pitchFamily="2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53208678"/>
                  </a:ext>
                </a:extLst>
              </a:tr>
              <a:tr h="308610">
                <a:tc gridSpan="2">
                  <a:txBody>
                    <a:bodyPr/>
                    <a:lstStyle/>
                    <a:p>
                      <a:pPr marL="24130" marR="1905" algn="ctr">
                        <a:spcBef>
                          <a:spcPts val="115"/>
                        </a:spcBef>
                        <a:spcAft>
                          <a:spcPts val="0"/>
                        </a:spcAft>
                      </a:pPr>
                      <a:r>
                        <a:rPr lang="es-ES" sz="1000" b="0" spc="-10" dirty="0">
                          <a:effectLst/>
                          <a:latin typeface="Poppins SemiBold" panose="00000700000000000000" pitchFamily="2" charset="0"/>
                          <a:ea typeface="Arial MT"/>
                          <a:cs typeface="Poppins SemiBold" panose="00000700000000000000" pitchFamily="2" charset="0"/>
                        </a:rPr>
                        <a:t>Total</a:t>
                      </a:r>
                      <a:endParaRPr lang="es-MX" sz="1050" b="0" dirty="0">
                        <a:effectLst/>
                        <a:latin typeface="Poppins SemiBold" panose="00000700000000000000" pitchFamily="2" charset="0"/>
                        <a:ea typeface="Calibri" panose="020F0502020204030204" pitchFamily="34" charset="0"/>
                        <a:cs typeface="Poppins SemiBold" panose="00000700000000000000" pitchFamily="2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C5B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21590" algn="r">
                        <a:spcBef>
                          <a:spcPts val="115"/>
                        </a:spcBef>
                        <a:spcAft>
                          <a:spcPts val="0"/>
                        </a:spcAft>
                      </a:pPr>
                      <a:r>
                        <a:rPr lang="es-ES" sz="1000" b="0" spc="-10" dirty="0">
                          <a:effectLst/>
                          <a:latin typeface="Poppins SemiBold" panose="00000700000000000000" pitchFamily="2" charset="0"/>
                          <a:ea typeface="Arial MT"/>
                          <a:cs typeface="Poppins SemiBold" panose="00000700000000000000" pitchFamily="2" charset="0"/>
                        </a:rPr>
                        <a:t>$7,470,390,949.00</a:t>
                      </a:r>
                      <a:endParaRPr lang="es-MX" sz="1050" b="0" dirty="0">
                        <a:effectLst/>
                        <a:latin typeface="Poppins SemiBold" panose="00000700000000000000" pitchFamily="2" charset="0"/>
                        <a:ea typeface="Calibri" panose="020F0502020204030204" pitchFamily="34" charset="0"/>
                        <a:cs typeface="Poppins SemiBold" panose="00000700000000000000" pitchFamily="2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C5B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21639625"/>
                  </a:ext>
                </a:extLst>
              </a:tr>
            </a:tbl>
          </a:graphicData>
        </a:graphic>
      </p:graphicFrame>
      <p:sp>
        <p:nvSpPr>
          <p:cNvPr id="14" name="CuadroTexto 13">
            <a:extLst>
              <a:ext uri="{FF2B5EF4-FFF2-40B4-BE49-F238E27FC236}">
                <a16:creationId xmlns:a16="http://schemas.microsoft.com/office/drawing/2014/main" id="{A2DCCF24-6057-4A4E-BEB2-C8EC8C7FB385}"/>
              </a:ext>
            </a:extLst>
          </p:cNvPr>
          <p:cNvSpPr txBox="1"/>
          <p:nvPr/>
        </p:nvSpPr>
        <p:spPr>
          <a:xfrm>
            <a:off x="622495" y="7311358"/>
            <a:ext cx="602992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Aft>
                <a:spcPts val="0"/>
              </a:spcAft>
            </a:pPr>
            <a:r>
              <a:rPr lang="es-ES" sz="900" dirty="0">
                <a:solidFill>
                  <a:srgbClr val="000000"/>
                </a:solidFill>
                <a:latin typeface="Poppins" panose="00000500000000000000" pitchFamily="2" charset="0"/>
                <a:ea typeface="Times New Roman" panose="02020603050405020304" pitchFamily="18" charset="0"/>
              </a:rPr>
              <a:t>Fuente: Presupuestos de Egresos del Honorable Ayuntamiento del Municipio de Puebla, para el Ejercicio Fiscal 2026, disponible en</a:t>
            </a:r>
          </a:p>
          <a:p>
            <a:pPr algn="just">
              <a:spcAft>
                <a:spcPts val="0"/>
              </a:spcAft>
            </a:pPr>
            <a:r>
              <a:rPr lang="es-ES" sz="900" dirty="0">
                <a:solidFill>
                  <a:srgbClr val="000000"/>
                </a:solidFill>
                <a:latin typeface="Poppins" panose="00000500000000000000" pitchFamily="2" charset="0"/>
                <a:ea typeface="Times New Roman" panose="02020603050405020304" pitchFamily="18" charset="0"/>
              </a:rPr>
              <a:t>https://gaceta.pueblacapital.gob.mx/publicaciones/minutas/item/2185-res-2025-204-anteproyecto-que-presentan-la-y-los-regidores-integrantes-de-la-comision-de-patrimonio-y-hacienda-publica-municipal-por-el-que-se-aprueba-el-presupuesto-de-egresos-del-honorable-ayuntamiento-del-municipio-de-puebla-para-el</a:t>
            </a:r>
            <a:endParaRPr lang="es-ES" sz="900" dirty="0">
              <a:solidFill>
                <a:srgbClr val="000000"/>
              </a:solidFill>
              <a:highlight>
                <a:srgbClr val="FFFF00"/>
              </a:highlight>
              <a:latin typeface="Poppins" panose="00000500000000000000" pitchFamily="2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5808964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417686" y="1276613"/>
            <a:ext cx="562186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es-MX" sz="2000" b="1" dirty="0">
                <a:latin typeface="Poppins SemiBold" panose="00000700000000000000" pitchFamily="2" charset="0"/>
                <a:ea typeface="Times New Roman" panose="02020603050405020304" pitchFamily="18" charset="0"/>
                <a:cs typeface="Poppins SemiBold" panose="00000700000000000000" pitchFamily="2" charset="0"/>
              </a:rPr>
              <a:t>¿</a:t>
            </a:r>
            <a:r>
              <a:rPr lang="es-ES" sz="2000" b="1" dirty="0">
                <a:latin typeface="Poppins SemiBold" panose="00000700000000000000" pitchFamily="2" charset="0"/>
                <a:ea typeface="Times New Roman" panose="02020603050405020304" pitchFamily="18" charset="0"/>
                <a:cs typeface="Poppins SemiBold" panose="00000700000000000000" pitchFamily="2" charset="0"/>
              </a:rPr>
              <a:t>Qué pueden hacer los ciudadanos</a:t>
            </a:r>
            <a:r>
              <a:rPr lang="es-MX" sz="2000" b="1" dirty="0">
                <a:latin typeface="Poppins SemiBold" panose="00000700000000000000" pitchFamily="2" charset="0"/>
                <a:ea typeface="Times New Roman" panose="02020603050405020304" pitchFamily="18" charset="0"/>
                <a:cs typeface="Poppins SemiBold" panose="00000700000000000000" pitchFamily="2" charset="0"/>
              </a:rPr>
              <a:t>?</a:t>
            </a:r>
            <a:endParaRPr lang="es-MX" sz="2000" dirty="0">
              <a:latin typeface="Poppins SemiBold" panose="00000700000000000000" pitchFamily="2" charset="0"/>
              <a:ea typeface="Calibri" panose="020F0502020204030204" pitchFamily="34" charset="0"/>
              <a:cs typeface="Poppins SemiBold" panose="00000700000000000000" pitchFamily="2" charset="0"/>
            </a:endParaRPr>
          </a:p>
        </p:txBody>
      </p:sp>
      <p:sp>
        <p:nvSpPr>
          <p:cNvPr id="8" name="Rectángulo 7">
            <a:extLst>
              <a:ext uri="{FF2B5EF4-FFF2-40B4-BE49-F238E27FC236}">
                <a16:creationId xmlns:a16="http://schemas.microsoft.com/office/drawing/2014/main" id="{C9B3F488-6710-4C49-87DC-F52E4495EB3A}"/>
              </a:ext>
            </a:extLst>
          </p:cNvPr>
          <p:cNvSpPr/>
          <p:nvPr/>
        </p:nvSpPr>
        <p:spPr>
          <a:xfrm>
            <a:off x="716355" y="2161337"/>
            <a:ext cx="546946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es-ES" sz="1400" dirty="0">
                <a:latin typeface="Poppins" panose="00000500000000000000" pitchFamily="2" charset="0"/>
                <a:ea typeface="Times New Roman" panose="02020603050405020304" pitchFamily="18" charset="0"/>
                <a:cs typeface="Poppins" panose="00000500000000000000" pitchFamily="2" charset="0"/>
              </a:rPr>
              <a:t>Vigilar y dar seguimiento a los ingresos obtenidos y al ejercicio del gasto, en los siguientes links: </a:t>
            </a:r>
          </a:p>
        </p:txBody>
      </p:sp>
      <p:sp>
        <p:nvSpPr>
          <p:cNvPr id="11" name="Rectángulo 10">
            <a:extLst>
              <a:ext uri="{FF2B5EF4-FFF2-40B4-BE49-F238E27FC236}">
                <a16:creationId xmlns:a16="http://schemas.microsoft.com/office/drawing/2014/main" id="{F56FDA3F-13EE-4F94-8C5E-21C07003600D}"/>
              </a:ext>
            </a:extLst>
          </p:cNvPr>
          <p:cNvSpPr/>
          <p:nvPr/>
        </p:nvSpPr>
        <p:spPr>
          <a:xfrm>
            <a:off x="930483" y="3186282"/>
            <a:ext cx="519318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ES" sz="1400" b="1" dirty="0">
                <a:latin typeface="Poppins SemiBold" panose="00000700000000000000" pitchFamily="2" charset="0"/>
                <a:ea typeface="Times New Roman" panose="02020603050405020304" pitchFamily="18" charset="0"/>
                <a:cs typeface="Poppins SemiBold" panose="00000700000000000000" pitchFamily="2" charset="0"/>
              </a:rPr>
              <a:t>Normatividad Presupuestal para el Ejercicio Fiscal</a:t>
            </a:r>
            <a:endParaRPr lang="es-MX" sz="1400" dirty="0">
              <a:latin typeface="Poppins SemiBold" panose="00000700000000000000" pitchFamily="2" charset="0"/>
              <a:ea typeface="Calibri" panose="020F0502020204030204" pitchFamily="34" charset="0"/>
              <a:cs typeface="Poppins SemiBold" panose="00000700000000000000" pitchFamily="2" charset="0"/>
            </a:endParaRPr>
          </a:p>
          <a:p>
            <a:pPr algn="just">
              <a:spcAft>
                <a:spcPts val="0"/>
              </a:spcAft>
            </a:pPr>
            <a:endParaRPr lang="es-ES" sz="1400" dirty="0">
              <a:latin typeface="Poppins" panose="00000500000000000000" pitchFamily="2" charset="0"/>
              <a:ea typeface="Times New Roman" panose="02020603050405020304" pitchFamily="18" charset="0"/>
              <a:cs typeface="Poppins" panose="00000500000000000000" pitchFamily="2" charset="0"/>
            </a:endParaRPr>
          </a:p>
          <a:p>
            <a:pPr algn="just">
              <a:spcAft>
                <a:spcPts val="0"/>
              </a:spcAft>
            </a:pPr>
            <a:r>
              <a:rPr lang="es-ES" sz="1400" dirty="0">
                <a:latin typeface="Poppins" panose="00000500000000000000" pitchFamily="2" charset="0"/>
                <a:ea typeface="Times New Roman" panose="02020603050405020304" pitchFamily="18" charset="0"/>
                <a:cs typeface="Poppins" panose="00000500000000000000" pitchFamily="2" charset="0"/>
              </a:rPr>
              <a:t>Ley de Ingresos y Presupuesto de Egresos: https://gobiernodelaciudad.pueblacapital.gob.mx/24-27/informacion-fiscal/marco-programatico-presupuestal-2026 </a:t>
            </a:r>
          </a:p>
        </p:txBody>
      </p:sp>
      <p:sp>
        <p:nvSpPr>
          <p:cNvPr id="16" name="Rectángulo 15">
            <a:extLst>
              <a:ext uri="{FF2B5EF4-FFF2-40B4-BE49-F238E27FC236}">
                <a16:creationId xmlns:a16="http://schemas.microsoft.com/office/drawing/2014/main" id="{0A04521A-FECC-40FD-BEC1-34E23DD05951}"/>
              </a:ext>
            </a:extLst>
          </p:cNvPr>
          <p:cNvSpPr/>
          <p:nvPr/>
        </p:nvSpPr>
        <p:spPr>
          <a:xfrm>
            <a:off x="983533" y="5073003"/>
            <a:ext cx="519318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s-MX" sz="1400" b="1" dirty="0">
                <a:solidFill>
                  <a:prstClr val="black"/>
                </a:solidFill>
                <a:latin typeface="Poppins SemiBold" panose="00000700000000000000" pitchFamily="2" charset="0"/>
                <a:ea typeface="Times New Roman" panose="02020603050405020304" pitchFamily="18" charset="0"/>
                <a:cs typeface="Poppins SemiBold" panose="00000700000000000000" pitchFamily="2" charset="0"/>
              </a:rPr>
              <a:t>Información Financiera</a:t>
            </a:r>
            <a:endParaRPr lang="es-MX" sz="1400" dirty="0">
              <a:solidFill>
                <a:prstClr val="black"/>
              </a:solidFill>
              <a:latin typeface="Poppins SemiBold" panose="00000700000000000000" pitchFamily="2" charset="0"/>
              <a:ea typeface="Calibri" panose="020F0502020204030204" pitchFamily="34" charset="0"/>
              <a:cs typeface="Poppins SemiBold" panose="00000700000000000000" pitchFamily="2" charset="0"/>
            </a:endParaRPr>
          </a:p>
          <a:p>
            <a:pPr algn="just">
              <a:spcAft>
                <a:spcPts val="0"/>
              </a:spcAft>
            </a:pPr>
            <a:endParaRPr lang="es-ES" sz="1400" dirty="0">
              <a:latin typeface="Poppins" panose="00000500000000000000" pitchFamily="2" charset="0"/>
              <a:ea typeface="Times New Roman" panose="02020603050405020304" pitchFamily="18" charset="0"/>
              <a:cs typeface="Poppins" panose="00000500000000000000" pitchFamily="2" charset="0"/>
            </a:endParaRPr>
          </a:p>
          <a:p>
            <a:pPr algn="just">
              <a:spcAft>
                <a:spcPts val="0"/>
              </a:spcAft>
            </a:pPr>
            <a:r>
              <a:rPr lang="es-ES" sz="1400" dirty="0">
                <a:latin typeface="Poppins" panose="00000500000000000000" pitchFamily="2" charset="0"/>
                <a:ea typeface="Times New Roman" panose="02020603050405020304" pitchFamily="18" charset="0"/>
                <a:cs typeface="Poppins" panose="00000500000000000000" pitchFamily="2" charset="0"/>
              </a:rPr>
              <a:t>Estados Financieros, Información Presupuestaria y Cuenta Pública: </a:t>
            </a:r>
          </a:p>
          <a:p>
            <a:pPr algn="just">
              <a:spcAft>
                <a:spcPts val="0"/>
              </a:spcAft>
            </a:pPr>
            <a:r>
              <a:rPr lang="es-ES" sz="1400" dirty="0">
                <a:latin typeface="Poppins" panose="00000500000000000000" pitchFamily="2" charset="0"/>
                <a:ea typeface="Times New Roman" panose="02020603050405020304" pitchFamily="18" charset="0"/>
                <a:cs typeface="Poppins" panose="00000500000000000000" pitchFamily="2" charset="0"/>
              </a:rPr>
              <a:t>https://gobiernodelaciudad.pueblacapital.gob.mx/24-27/informacion-fiscal/rendicion-de-cuentas-2026 </a:t>
            </a:r>
          </a:p>
        </p:txBody>
      </p:sp>
    </p:spTree>
    <p:extLst>
      <p:ext uri="{BB962C8B-B14F-4D97-AF65-F5344CB8AC3E}">
        <p14:creationId xmlns:p14="http://schemas.microsoft.com/office/powerpoint/2010/main" val="27636293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417686" y="1276613"/>
            <a:ext cx="562186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es-MX" sz="2000" b="1" dirty="0">
                <a:latin typeface="Poppins SemiBold" panose="00000700000000000000" pitchFamily="2" charset="0"/>
                <a:ea typeface="Times New Roman" panose="02020603050405020304" pitchFamily="18" charset="0"/>
                <a:cs typeface="Poppins SemiBold" panose="00000700000000000000" pitchFamily="2" charset="0"/>
              </a:rPr>
              <a:t>Ley de Ingresos</a:t>
            </a:r>
            <a:endParaRPr lang="es-MX" sz="2000" dirty="0">
              <a:effectLst/>
              <a:latin typeface="Poppins SemiBold" panose="00000700000000000000" pitchFamily="2" charset="0"/>
              <a:ea typeface="Calibri" panose="020F0502020204030204" pitchFamily="34" charset="0"/>
              <a:cs typeface="Poppins SemiBold" panose="00000700000000000000" pitchFamily="2" charset="0"/>
            </a:endParaRPr>
          </a:p>
        </p:txBody>
      </p:sp>
      <p:sp>
        <p:nvSpPr>
          <p:cNvPr id="5" name="Rectángulo 4"/>
          <p:cNvSpPr/>
          <p:nvPr/>
        </p:nvSpPr>
        <p:spPr>
          <a:xfrm>
            <a:off x="671686" y="1754980"/>
            <a:ext cx="5621867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es-MX" sz="1600" b="1" dirty="0">
                <a:latin typeface="Poppins SemiBold" panose="00000700000000000000" pitchFamily="2" charset="0"/>
                <a:ea typeface="Times New Roman" panose="02020603050405020304" pitchFamily="18" charset="0"/>
                <a:cs typeface="Poppins SemiBold" panose="00000700000000000000" pitchFamily="2" charset="0"/>
              </a:rPr>
              <a:t>¿Qué es y cuál es su importancia?</a:t>
            </a:r>
            <a:endParaRPr lang="es-MX" sz="1600" dirty="0">
              <a:effectLst/>
              <a:latin typeface="Poppins SemiBold" panose="00000700000000000000" pitchFamily="2" charset="0"/>
              <a:ea typeface="Calibri" panose="020F0502020204030204" pitchFamily="34" charset="0"/>
              <a:cs typeface="Poppins SemiBold" panose="00000700000000000000" pitchFamily="2" charset="0"/>
            </a:endParaRPr>
          </a:p>
        </p:txBody>
      </p:sp>
      <p:sp>
        <p:nvSpPr>
          <p:cNvPr id="6" name="Rectángulo 5"/>
          <p:cNvSpPr/>
          <p:nvPr/>
        </p:nvSpPr>
        <p:spPr>
          <a:xfrm>
            <a:off x="824086" y="2239615"/>
            <a:ext cx="5824364" cy="26930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es-ES" sz="1300" dirty="0">
                <a:latin typeface="Poppins" panose="00000500000000000000" pitchFamily="2" charset="0"/>
                <a:ea typeface="Calibri" panose="020F0502020204030204" pitchFamily="34" charset="0"/>
                <a:cs typeface="Poppins" panose="00000500000000000000" pitchFamily="2" charset="0"/>
              </a:rPr>
              <a:t>La Ley de Ingresos es el documento que explica de dónde obtendrá el gobierno el dinero que necesita para cubrir sus gastos durante un año. En ella se señalan los conceptos y montos que se pueden recaudar para poder cumplir con las funciones públicas.</a:t>
            </a:r>
          </a:p>
          <a:p>
            <a:pPr algn="just">
              <a:spcAft>
                <a:spcPts val="0"/>
              </a:spcAft>
            </a:pPr>
            <a:endParaRPr lang="es-ES" sz="1300" dirty="0">
              <a:latin typeface="Poppins" panose="00000500000000000000" pitchFamily="2" charset="0"/>
              <a:ea typeface="Calibri" panose="020F0502020204030204" pitchFamily="34" charset="0"/>
              <a:cs typeface="Poppins" panose="00000500000000000000" pitchFamily="2" charset="0"/>
            </a:endParaRPr>
          </a:p>
          <a:p>
            <a:pPr algn="just">
              <a:spcAft>
                <a:spcPts val="0"/>
              </a:spcAft>
            </a:pPr>
            <a:r>
              <a:rPr lang="es-ES" sz="1300" dirty="0">
                <a:latin typeface="Poppins" panose="00000500000000000000" pitchFamily="2" charset="0"/>
                <a:ea typeface="Calibri" panose="020F0502020204030204" pitchFamily="34" charset="0"/>
                <a:cs typeface="Poppins" panose="00000500000000000000" pitchFamily="2" charset="0"/>
              </a:rPr>
              <a:t>Este documento también establece cómo el gobierno reunirá los recursos necesarios para atender las necesidades de la población y llevar a cabo sus responsabilidades, siempre conforme a la ley.</a:t>
            </a:r>
          </a:p>
          <a:p>
            <a:pPr algn="just">
              <a:spcAft>
                <a:spcPts val="0"/>
              </a:spcAft>
            </a:pPr>
            <a:endParaRPr lang="es-ES" sz="1300" dirty="0">
              <a:latin typeface="Poppins" panose="00000500000000000000" pitchFamily="2" charset="0"/>
              <a:ea typeface="Calibri" panose="020F0502020204030204" pitchFamily="34" charset="0"/>
              <a:cs typeface="Poppins" panose="00000500000000000000" pitchFamily="2" charset="0"/>
            </a:endParaRPr>
          </a:p>
          <a:p>
            <a:pPr algn="just">
              <a:spcAft>
                <a:spcPts val="0"/>
              </a:spcAft>
            </a:pPr>
            <a:r>
              <a:rPr lang="es-ES" sz="1300" dirty="0">
                <a:latin typeface="Poppins" panose="00000500000000000000" pitchFamily="2" charset="0"/>
                <a:ea typeface="Calibri" panose="020F0502020204030204" pitchFamily="34" charset="0"/>
                <a:cs typeface="Poppins" panose="00000500000000000000" pitchFamily="2" charset="0"/>
              </a:rPr>
              <a:t>En este sentido, el Ayuntamiento del Municipio de Puebla, al ser el cuarto municipio más poblado del país —con 1 millón 692 mil 181 habitantes, de acuerdo con el Censo de Población 2020 del INEGI—, tiene entre sus principales responsabilidades las siguientes:</a:t>
            </a:r>
            <a:endParaRPr lang="es-MX" sz="1300" dirty="0">
              <a:effectLst/>
              <a:latin typeface="Poppins" panose="00000500000000000000" pitchFamily="2" charset="0"/>
              <a:ea typeface="Calibri" panose="020F0502020204030204" pitchFamily="34" charset="0"/>
              <a:cs typeface="Poppins" panose="00000500000000000000" pitchFamily="2" charset="0"/>
            </a:endParaRPr>
          </a:p>
        </p:txBody>
      </p:sp>
      <p:sp>
        <p:nvSpPr>
          <p:cNvPr id="7" name="Rectángulo 6"/>
          <p:cNvSpPr/>
          <p:nvPr/>
        </p:nvSpPr>
        <p:spPr>
          <a:xfrm>
            <a:off x="843136" y="5262923"/>
            <a:ext cx="273600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55600" indent="-252413" algn="just">
              <a:spcAft>
                <a:spcPts val="0"/>
              </a:spcAft>
              <a:buFont typeface="+mj-lt"/>
              <a:buAutoNum type="alphaLcParenR"/>
            </a:pPr>
            <a:r>
              <a:rPr lang="es-ES" sz="1200" dirty="0">
                <a:effectLst/>
                <a:latin typeface="Poppins" panose="00000500000000000000" pitchFamily="2" charset="0"/>
                <a:ea typeface="Calibri" panose="020F0502020204030204" pitchFamily="34" charset="0"/>
                <a:cs typeface="Poppins" panose="00000500000000000000" pitchFamily="2" charset="0"/>
              </a:rPr>
              <a:t>Seguridad pública y tránsito;</a:t>
            </a:r>
          </a:p>
          <a:p>
            <a:pPr marL="355600" indent="-252413" algn="just">
              <a:spcAft>
                <a:spcPts val="0"/>
              </a:spcAft>
              <a:buFont typeface="+mj-lt"/>
              <a:buAutoNum type="alphaLcParenR"/>
            </a:pPr>
            <a:r>
              <a:rPr lang="es-ES" sz="1200" dirty="0">
                <a:effectLst/>
                <a:latin typeface="Poppins" panose="00000500000000000000" pitchFamily="2" charset="0"/>
                <a:ea typeface="Calibri" panose="020F0502020204030204" pitchFamily="34" charset="0"/>
                <a:cs typeface="Poppins" panose="00000500000000000000" pitchFamily="2" charset="0"/>
              </a:rPr>
              <a:t>Agua potable, drenaje, alcantarillado y tratamiento de aguas residuales;</a:t>
            </a:r>
          </a:p>
          <a:p>
            <a:pPr marL="355600" indent="-252413" algn="just">
              <a:spcAft>
                <a:spcPts val="0"/>
              </a:spcAft>
              <a:buFont typeface="+mj-lt"/>
              <a:buAutoNum type="alphaLcParenR"/>
            </a:pPr>
            <a:r>
              <a:rPr lang="es-ES" sz="1200" dirty="0">
                <a:effectLst/>
                <a:latin typeface="Poppins" panose="00000500000000000000" pitchFamily="2" charset="0"/>
                <a:ea typeface="Calibri" panose="020F0502020204030204" pitchFamily="34" charset="0"/>
                <a:cs typeface="Poppins" panose="00000500000000000000" pitchFamily="2" charset="0"/>
              </a:rPr>
              <a:t>Alumbrado público.</a:t>
            </a:r>
          </a:p>
          <a:p>
            <a:pPr marL="355600" indent="-252413" algn="just">
              <a:spcAft>
                <a:spcPts val="0"/>
              </a:spcAft>
              <a:buFont typeface="+mj-lt"/>
              <a:buAutoNum type="alphaLcParenR"/>
            </a:pPr>
            <a:r>
              <a:rPr lang="es-ES" sz="1200" dirty="0">
                <a:effectLst/>
                <a:latin typeface="Poppins" panose="00000500000000000000" pitchFamily="2" charset="0"/>
                <a:ea typeface="Calibri" panose="020F0502020204030204" pitchFamily="34" charset="0"/>
                <a:cs typeface="Poppins" panose="00000500000000000000" pitchFamily="2" charset="0"/>
              </a:rPr>
              <a:t>Limpia, recolección, traslado, tratamiento y disposición final de residuos;</a:t>
            </a:r>
          </a:p>
          <a:p>
            <a:pPr marL="355600" indent="-252413" algn="just">
              <a:spcAft>
                <a:spcPts val="0"/>
              </a:spcAft>
              <a:buFont typeface="+mj-lt"/>
              <a:buAutoNum type="alphaLcParenR"/>
            </a:pPr>
            <a:r>
              <a:rPr lang="es-ES" sz="1200" dirty="0">
                <a:effectLst/>
                <a:latin typeface="Poppins" panose="00000500000000000000" pitchFamily="2" charset="0"/>
                <a:ea typeface="Calibri" panose="020F0502020204030204" pitchFamily="34" charset="0"/>
                <a:cs typeface="Poppins" panose="00000500000000000000" pitchFamily="2" charset="0"/>
              </a:rPr>
              <a:t>Mercados y central de abasto;</a:t>
            </a:r>
          </a:p>
          <a:p>
            <a:pPr marL="355600" indent="-252413" algn="just">
              <a:spcAft>
                <a:spcPts val="0"/>
              </a:spcAft>
              <a:buFont typeface="+mj-lt"/>
              <a:buAutoNum type="alphaLcParenR"/>
            </a:pPr>
            <a:r>
              <a:rPr lang="es-ES" sz="1200" dirty="0">
                <a:effectLst/>
                <a:latin typeface="Poppins" panose="00000500000000000000" pitchFamily="2" charset="0"/>
                <a:ea typeface="Calibri" panose="020F0502020204030204" pitchFamily="34" charset="0"/>
                <a:cs typeface="Poppins" panose="00000500000000000000" pitchFamily="2" charset="0"/>
              </a:rPr>
              <a:t>Panteones;</a:t>
            </a:r>
          </a:p>
          <a:p>
            <a:pPr marL="355600" indent="-252413" algn="just">
              <a:spcAft>
                <a:spcPts val="0"/>
              </a:spcAft>
              <a:buFont typeface="+mj-lt"/>
              <a:buAutoNum type="alphaLcParenR"/>
            </a:pPr>
            <a:r>
              <a:rPr lang="es-ES" sz="1200" dirty="0">
                <a:effectLst/>
                <a:latin typeface="Poppins" panose="00000500000000000000" pitchFamily="2" charset="0"/>
                <a:ea typeface="Calibri" panose="020F0502020204030204" pitchFamily="34" charset="0"/>
                <a:cs typeface="Poppins" panose="00000500000000000000" pitchFamily="2" charset="0"/>
              </a:rPr>
              <a:t>Rastro;</a:t>
            </a:r>
          </a:p>
          <a:p>
            <a:pPr marL="355600" indent="-252413" algn="just">
              <a:spcAft>
                <a:spcPts val="0"/>
              </a:spcAft>
              <a:buFont typeface="+mj-lt"/>
              <a:buAutoNum type="alphaLcParenR"/>
            </a:pPr>
            <a:r>
              <a:rPr lang="es-ES" sz="1200" dirty="0">
                <a:effectLst/>
                <a:latin typeface="Poppins" panose="00000500000000000000" pitchFamily="2" charset="0"/>
                <a:ea typeface="Calibri" panose="020F0502020204030204" pitchFamily="34" charset="0"/>
                <a:cs typeface="Poppins" panose="00000500000000000000" pitchFamily="2" charset="0"/>
              </a:rPr>
              <a:t>Mantenimiento de calles, parques y jardines y su equipamiento.</a:t>
            </a:r>
          </a:p>
          <a:p>
            <a:pPr algn="just">
              <a:spcAft>
                <a:spcPts val="0"/>
              </a:spcAft>
            </a:pPr>
            <a:endParaRPr lang="es-MX" sz="1200" dirty="0">
              <a:effectLst/>
              <a:latin typeface="Poppins" panose="00000500000000000000" pitchFamily="2" charset="0"/>
              <a:ea typeface="Calibri" panose="020F0502020204030204" pitchFamily="34" charset="0"/>
              <a:cs typeface="Poppins" panose="00000500000000000000" pitchFamily="2" charset="0"/>
            </a:endParaRPr>
          </a:p>
        </p:txBody>
      </p:sp>
      <p:sp>
        <p:nvSpPr>
          <p:cNvPr id="10" name="CuadroTexto 6"/>
          <p:cNvSpPr txBox="1"/>
          <p:nvPr/>
        </p:nvSpPr>
        <p:spPr>
          <a:xfrm>
            <a:off x="3668532" y="7824116"/>
            <a:ext cx="30574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541338">
              <a:spcAft>
                <a:spcPts val="0"/>
              </a:spcAft>
            </a:pPr>
            <a:r>
              <a:rPr lang="es-MX" sz="900" kern="1200" dirty="0">
                <a:solidFill>
                  <a:srgbClr val="000000"/>
                </a:solidFill>
                <a:effectLst/>
                <a:latin typeface="Poppins" panose="00000500000000000000" pitchFamily="2" charset="0"/>
                <a:ea typeface="Times New Roman" panose="02020603050405020304" pitchFamily="18" charset="0"/>
              </a:rPr>
              <a:t>Fuente:	INEGI, Censo de Población y 	Vivienda 	2020.</a:t>
            </a:r>
            <a:endParaRPr lang="es-MX" sz="1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388361" y="5240438"/>
            <a:ext cx="3420000" cy="27712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03312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417686" y="1276613"/>
            <a:ext cx="562186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Poppins SemiBold" panose="00000700000000000000" pitchFamily="2" charset="0"/>
                <a:ea typeface="Times New Roman" panose="02020603050405020304" pitchFamily="18" charset="0"/>
                <a:cs typeface="Poppins SemiBold" panose="00000700000000000000" pitchFamily="2" charset="0"/>
              </a:rPr>
              <a:t>Ley de Ingresos</a:t>
            </a:r>
            <a:endParaRPr kumimoji="0" lang="es-MX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oppins SemiBold" panose="00000700000000000000" pitchFamily="2" charset="0"/>
              <a:ea typeface="Calibri" panose="020F0502020204030204" pitchFamily="34" charset="0"/>
              <a:cs typeface="Poppins SemiBold" panose="00000700000000000000" pitchFamily="2" charset="0"/>
            </a:endParaRPr>
          </a:p>
        </p:txBody>
      </p:sp>
      <p:sp>
        <p:nvSpPr>
          <p:cNvPr id="5" name="Rectángulo 4"/>
          <p:cNvSpPr/>
          <p:nvPr/>
        </p:nvSpPr>
        <p:spPr>
          <a:xfrm>
            <a:off x="671685" y="1754980"/>
            <a:ext cx="5982159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es-MX" sz="1600" b="1" dirty="0">
                <a:latin typeface="Poppins SemiBold" panose="00000700000000000000" pitchFamily="2" charset="0"/>
                <a:ea typeface="Times New Roman" panose="02020603050405020304" pitchFamily="18" charset="0"/>
                <a:cs typeface="Poppins SemiBold" panose="00000700000000000000" pitchFamily="2" charset="0"/>
              </a:rPr>
              <a:t>¿</a:t>
            </a:r>
            <a:r>
              <a:rPr lang="es-ES" sz="1600" b="1" dirty="0">
                <a:latin typeface="Poppins SemiBold" panose="00000700000000000000" pitchFamily="2" charset="0"/>
                <a:ea typeface="Times New Roman" panose="02020603050405020304" pitchFamily="18" charset="0"/>
                <a:cs typeface="Poppins SemiBold" panose="00000700000000000000" pitchFamily="2" charset="0"/>
              </a:rPr>
              <a:t>De dónde obtiene el gobierno municipal sus ingresos</a:t>
            </a:r>
            <a:r>
              <a:rPr lang="es-MX" sz="1600" b="1" dirty="0">
                <a:latin typeface="Poppins SemiBold" panose="00000700000000000000" pitchFamily="2" charset="0"/>
                <a:ea typeface="Times New Roman" panose="02020603050405020304" pitchFamily="18" charset="0"/>
                <a:cs typeface="Poppins SemiBold" panose="00000700000000000000" pitchFamily="2" charset="0"/>
              </a:rPr>
              <a:t>?</a:t>
            </a:r>
            <a:endParaRPr lang="es-MX" sz="1600" dirty="0">
              <a:latin typeface="Poppins SemiBold" panose="00000700000000000000" pitchFamily="2" charset="0"/>
              <a:ea typeface="Calibri" panose="020F0502020204030204" pitchFamily="34" charset="0"/>
              <a:cs typeface="Poppins SemiBold" panose="00000700000000000000" pitchFamily="2" charset="0"/>
            </a:endParaRPr>
          </a:p>
        </p:txBody>
      </p:sp>
      <p:sp>
        <p:nvSpPr>
          <p:cNvPr id="8" name="Rectángulo 7">
            <a:extLst>
              <a:ext uri="{FF2B5EF4-FFF2-40B4-BE49-F238E27FC236}">
                <a16:creationId xmlns:a16="http://schemas.microsoft.com/office/drawing/2014/main" id="{CB830794-A6D5-42CC-9BBB-4AA605F57806}"/>
              </a:ext>
            </a:extLst>
          </p:cNvPr>
          <p:cNvSpPr/>
          <p:nvPr/>
        </p:nvSpPr>
        <p:spPr>
          <a:xfrm>
            <a:off x="824086" y="2206595"/>
            <a:ext cx="5691014" cy="19620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es-ES" sz="1300" dirty="0">
                <a:effectLst/>
                <a:latin typeface="Poppins" panose="00000500000000000000" pitchFamily="2" charset="0"/>
                <a:ea typeface="Calibri" panose="020F0502020204030204" pitchFamily="34" charset="0"/>
                <a:cs typeface="Poppins" panose="00000500000000000000" pitchFamily="2" charset="0"/>
              </a:rPr>
              <a:t>Los ingresos municipales se obtienen del cumplimiento de las obligaciones fiscales de los contribuyentes como son los pagos de impuestos, contribuciones de mejoras, derechos, productos, aprovechamientos; así como, las participaciones y aportaciones del Gobierno Federal, entre otros.</a:t>
            </a:r>
          </a:p>
          <a:p>
            <a:pPr algn="just">
              <a:spcAft>
                <a:spcPts val="0"/>
              </a:spcAft>
            </a:pPr>
            <a:endParaRPr lang="es-ES" sz="1300" dirty="0">
              <a:effectLst/>
              <a:latin typeface="Poppins" panose="00000500000000000000" pitchFamily="2" charset="0"/>
              <a:ea typeface="Calibri" panose="020F0502020204030204" pitchFamily="34" charset="0"/>
              <a:cs typeface="Poppins" panose="00000500000000000000" pitchFamily="2" charset="0"/>
            </a:endParaRPr>
          </a:p>
          <a:p>
            <a:pPr algn="just">
              <a:spcAft>
                <a:spcPts val="0"/>
              </a:spcAft>
            </a:pPr>
            <a:r>
              <a:rPr lang="es-ES" sz="1300" dirty="0">
                <a:effectLst/>
                <a:latin typeface="Poppins" panose="00000500000000000000" pitchFamily="2" charset="0"/>
                <a:ea typeface="Calibri" panose="020F0502020204030204" pitchFamily="34" charset="0"/>
                <a:cs typeface="Poppins" panose="00000500000000000000" pitchFamily="2" charset="0"/>
              </a:rPr>
              <a:t>Para cumplir con sus responsabilidades, en 2026 el Ayuntamiento del Municipio de Puebla contará con 7 mil 473.39 millones de pesos conformados de la siguiente manera:</a:t>
            </a:r>
          </a:p>
        </p:txBody>
      </p:sp>
      <p:sp>
        <p:nvSpPr>
          <p:cNvPr id="9" name="Rectángulo 8">
            <a:extLst>
              <a:ext uri="{FF2B5EF4-FFF2-40B4-BE49-F238E27FC236}">
                <a16:creationId xmlns:a16="http://schemas.microsoft.com/office/drawing/2014/main" id="{61940D4D-1225-4F24-BAF2-C671CCD34B1E}"/>
              </a:ext>
            </a:extLst>
          </p:cNvPr>
          <p:cNvSpPr/>
          <p:nvPr/>
        </p:nvSpPr>
        <p:spPr>
          <a:xfrm>
            <a:off x="824086" y="4054942"/>
            <a:ext cx="5691014" cy="6924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196850" algn="just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s-ES" sz="1300" dirty="0">
                <a:effectLst/>
                <a:latin typeface="Poppins SemiBold" panose="00000700000000000000" pitchFamily="2" charset="0"/>
                <a:ea typeface="Calibri" panose="020F0502020204030204" pitchFamily="34" charset="0"/>
                <a:cs typeface="Poppins SemiBold" panose="00000700000000000000" pitchFamily="2" charset="0"/>
              </a:rPr>
              <a:t>Recursos de origen </a:t>
            </a:r>
            <a:r>
              <a:rPr lang="es-ES" sz="1300" dirty="0">
                <a:latin typeface="Poppins SemiBold" panose="00000700000000000000" pitchFamily="2" charset="0"/>
                <a:ea typeface="Calibri" panose="020F0502020204030204" pitchFamily="34" charset="0"/>
                <a:cs typeface="Poppins SemiBold" panose="00000700000000000000" pitchFamily="2" charset="0"/>
              </a:rPr>
              <a:t>f</a:t>
            </a:r>
            <a:r>
              <a:rPr lang="es-ES" sz="1300" dirty="0">
                <a:effectLst/>
                <a:latin typeface="Poppins SemiBold" panose="00000700000000000000" pitchFamily="2" charset="0"/>
                <a:ea typeface="Calibri" panose="020F0502020204030204" pitchFamily="34" charset="0"/>
                <a:cs typeface="Poppins SemiBold" panose="00000700000000000000" pitchFamily="2" charset="0"/>
              </a:rPr>
              <a:t>ederal: </a:t>
            </a:r>
            <a:r>
              <a:rPr lang="es-ES" sz="1300" dirty="0">
                <a:effectLst/>
                <a:latin typeface="Poppins" panose="00000500000000000000" pitchFamily="2" charset="0"/>
                <a:ea typeface="Calibri" panose="020F0502020204030204" pitchFamily="34" charset="0"/>
                <a:cs typeface="Poppins" panose="00000500000000000000" pitchFamily="2" charset="0"/>
              </a:rPr>
              <a:t>$5,269.59 millones de pesos (7</a:t>
            </a:r>
            <a:r>
              <a:rPr lang="es-ES" sz="1300" dirty="0">
                <a:latin typeface="Poppins" panose="00000500000000000000" pitchFamily="2" charset="0"/>
                <a:ea typeface="Calibri" panose="020F0502020204030204" pitchFamily="34" charset="0"/>
                <a:cs typeface="Poppins" panose="00000500000000000000" pitchFamily="2" charset="0"/>
              </a:rPr>
              <a:t>0.5</a:t>
            </a:r>
            <a:r>
              <a:rPr lang="es-ES" sz="1300" dirty="0">
                <a:effectLst/>
                <a:latin typeface="Poppins" panose="00000500000000000000" pitchFamily="2" charset="0"/>
                <a:ea typeface="Calibri" panose="020F0502020204030204" pitchFamily="34" charset="0"/>
                <a:cs typeface="Poppins" panose="00000500000000000000" pitchFamily="2" charset="0"/>
              </a:rPr>
              <a:t>%).</a:t>
            </a:r>
          </a:p>
          <a:p>
            <a:pPr marL="285750" indent="-196850" algn="just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s-ES" sz="1300" dirty="0">
                <a:effectLst/>
                <a:latin typeface="Poppins SemiBold" panose="00000700000000000000" pitchFamily="2" charset="0"/>
                <a:ea typeface="Calibri" panose="020F0502020204030204" pitchFamily="34" charset="0"/>
                <a:cs typeface="Poppins SemiBold" panose="00000700000000000000" pitchFamily="2" charset="0"/>
              </a:rPr>
              <a:t>Recursos propios: </a:t>
            </a:r>
            <a:r>
              <a:rPr lang="es-ES" sz="1300" dirty="0">
                <a:effectLst/>
                <a:latin typeface="Poppins" panose="00000500000000000000" pitchFamily="2" charset="0"/>
                <a:ea typeface="Calibri" panose="020F0502020204030204" pitchFamily="34" charset="0"/>
                <a:cs typeface="Poppins" panose="00000500000000000000" pitchFamily="2" charset="0"/>
              </a:rPr>
              <a:t>$2,200.81 millones de pesos (29.5%).</a:t>
            </a:r>
          </a:p>
        </p:txBody>
      </p:sp>
      <p:graphicFrame>
        <p:nvGraphicFramePr>
          <p:cNvPr id="11" name="Gráfico 10">
            <a:extLst>
              <a:ext uri="{FF2B5EF4-FFF2-40B4-BE49-F238E27FC236}">
                <a16:creationId xmlns:a16="http://schemas.microsoft.com/office/drawing/2014/main" id="{056F2D45-5372-4C96-BCCF-EB1CF47B6AC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32331275"/>
              </p:ext>
            </p:extLst>
          </p:nvPr>
        </p:nvGraphicFramePr>
        <p:xfrm>
          <a:off x="508000" y="5339892"/>
          <a:ext cx="5531553" cy="318180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2" name="Rectángulo 11">
            <a:extLst>
              <a:ext uri="{FF2B5EF4-FFF2-40B4-BE49-F238E27FC236}">
                <a16:creationId xmlns:a16="http://schemas.microsoft.com/office/drawing/2014/main" id="{E4914F1A-CC2C-4DA5-A281-6F50A105C7C6}"/>
              </a:ext>
            </a:extLst>
          </p:cNvPr>
          <p:cNvSpPr/>
          <p:nvPr/>
        </p:nvSpPr>
        <p:spPr>
          <a:xfrm>
            <a:off x="417686" y="5570724"/>
            <a:ext cx="168728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8900" algn="ctr">
              <a:spcAft>
                <a:spcPts val="0"/>
              </a:spcAft>
            </a:pPr>
            <a:r>
              <a:rPr lang="es-ES" sz="1200" dirty="0">
                <a:effectLst/>
                <a:latin typeface="Poppins SemiBold" panose="00000700000000000000" pitchFamily="2" charset="0"/>
                <a:ea typeface="Calibri" panose="020F0502020204030204" pitchFamily="34" charset="0"/>
                <a:cs typeface="Poppins SemiBold" panose="00000700000000000000" pitchFamily="2" charset="0"/>
              </a:rPr>
              <a:t>Total</a:t>
            </a:r>
          </a:p>
          <a:p>
            <a:pPr marL="88900" algn="ctr">
              <a:spcAft>
                <a:spcPts val="0"/>
              </a:spcAft>
            </a:pPr>
            <a:r>
              <a:rPr lang="es-ES" sz="1200" dirty="0">
                <a:effectLst/>
                <a:latin typeface="Poppins SemiBold" panose="00000700000000000000" pitchFamily="2" charset="0"/>
                <a:ea typeface="Calibri" panose="020F0502020204030204" pitchFamily="34" charset="0"/>
                <a:cs typeface="Poppins SemiBold" panose="00000700000000000000" pitchFamily="2" charset="0"/>
              </a:rPr>
              <a:t>$7,470.39 millones de pesos</a:t>
            </a:r>
            <a:endParaRPr lang="es-ES" sz="1200" dirty="0">
              <a:effectLst/>
              <a:latin typeface="Poppins" panose="00000500000000000000" pitchFamily="2" charset="0"/>
              <a:ea typeface="Calibri" panose="020F0502020204030204" pitchFamily="34" charset="0"/>
              <a:cs typeface="Poppins" panose="00000500000000000000" pitchFamily="2" charset="0"/>
            </a:endParaRPr>
          </a:p>
        </p:txBody>
      </p:sp>
      <p:sp>
        <p:nvSpPr>
          <p:cNvPr id="2" name="Rectángulo 1">
            <a:extLst>
              <a:ext uri="{FF2B5EF4-FFF2-40B4-BE49-F238E27FC236}">
                <a16:creationId xmlns:a16="http://schemas.microsoft.com/office/drawing/2014/main" id="{A454F066-E268-4A6D-B09F-51A0A158E466}"/>
              </a:ext>
            </a:extLst>
          </p:cNvPr>
          <p:cNvSpPr/>
          <p:nvPr/>
        </p:nvSpPr>
        <p:spPr>
          <a:xfrm>
            <a:off x="1266473" y="4966255"/>
            <a:ext cx="4325053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 sz="1000" b="1" i="0" u="none" strike="noStrike" kern="1200" cap="all" baseline="0">
                <a:solidFill>
                  <a:prstClr val="black">
                    <a:lumMod val="65000"/>
                    <a:lumOff val="35000"/>
                  </a:prstClr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pPr>
            <a:r>
              <a:rPr lang="es-MX" dirty="0"/>
              <a:t>Conformación de los ingresos municipales del H. Ayuntamiento del Municipio de Puebla, para el ejercicio 2026 (cifras en millones de pesos)</a:t>
            </a:r>
          </a:p>
        </p:txBody>
      </p:sp>
    </p:spTree>
    <p:extLst>
      <p:ext uri="{BB962C8B-B14F-4D97-AF65-F5344CB8AC3E}">
        <p14:creationId xmlns:p14="http://schemas.microsoft.com/office/powerpoint/2010/main" val="31721100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417686" y="1276613"/>
            <a:ext cx="562186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Poppins SemiBold" panose="00000700000000000000" pitchFamily="2" charset="0"/>
                <a:ea typeface="Times New Roman" panose="02020603050405020304" pitchFamily="18" charset="0"/>
                <a:cs typeface="Poppins SemiBold" panose="00000700000000000000" pitchFamily="2" charset="0"/>
              </a:rPr>
              <a:t>Ley de Ingresos</a:t>
            </a:r>
            <a:endParaRPr kumimoji="0" lang="es-MX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oppins SemiBold" panose="00000700000000000000" pitchFamily="2" charset="0"/>
              <a:ea typeface="Calibri" panose="020F0502020204030204" pitchFamily="34" charset="0"/>
              <a:cs typeface="Poppins SemiBold" panose="00000700000000000000" pitchFamily="2" charset="0"/>
            </a:endParaRPr>
          </a:p>
        </p:txBody>
      </p:sp>
      <p:sp>
        <p:nvSpPr>
          <p:cNvPr id="5" name="Rectángulo 4"/>
          <p:cNvSpPr/>
          <p:nvPr/>
        </p:nvSpPr>
        <p:spPr>
          <a:xfrm>
            <a:off x="671685" y="1754980"/>
            <a:ext cx="5982159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es-MX" sz="1600" b="1" dirty="0">
                <a:latin typeface="Poppins SemiBold" panose="00000700000000000000" pitchFamily="2" charset="0"/>
                <a:ea typeface="Times New Roman" panose="02020603050405020304" pitchFamily="18" charset="0"/>
                <a:cs typeface="Poppins SemiBold" panose="00000700000000000000" pitchFamily="2" charset="0"/>
              </a:rPr>
              <a:t>Ingresos propios</a:t>
            </a:r>
            <a:endParaRPr lang="es-MX" sz="1600" dirty="0">
              <a:latin typeface="Poppins SemiBold" panose="00000700000000000000" pitchFamily="2" charset="0"/>
              <a:ea typeface="Calibri" panose="020F0502020204030204" pitchFamily="34" charset="0"/>
              <a:cs typeface="Poppins SemiBold" panose="00000700000000000000" pitchFamily="2" charset="0"/>
            </a:endParaRPr>
          </a:p>
        </p:txBody>
      </p:sp>
      <p:sp>
        <p:nvSpPr>
          <p:cNvPr id="10" name="Rectángulo 9">
            <a:extLst>
              <a:ext uri="{FF2B5EF4-FFF2-40B4-BE49-F238E27FC236}">
                <a16:creationId xmlns:a16="http://schemas.microsoft.com/office/drawing/2014/main" id="{F558322B-9AF5-4AF5-8D5F-4241D556559B}"/>
              </a:ext>
            </a:extLst>
          </p:cNvPr>
          <p:cNvSpPr/>
          <p:nvPr/>
        </p:nvSpPr>
        <p:spPr>
          <a:xfrm>
            <a:off x="824085" y="2193188"/>
            <a:ext cx="5460601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es-ES" sz="1300" dirty="0">
                <a:effectLst/>
                <a:latin typeface="Poppins" panose="00000500000000000000" pitchFamily="2" charset="0"/>
                <a:ea typeface="Calibri" panose="020F0502020204030204" pitchFamily="34" charset="0"/>
                <a:cs typeface="Poppins" panose="00000500000000000000" pitchFamily="2" charset="0"/>
              </a:rPr>
              <a:t>Los </a:t>
            </a:r>
            <a:r>
              <a:rPr lang="es-ES" sz="1300" dirty="0">
                <a:latin typeface="Poppins" panose="00000500000000000000" pitchFamily="2" charset="0"/>
                <a:ea typeface="Calibri" panose="020F0502020204030204" pitchFamily="34" charset="0"/>
                <a:cs typeface="Poppins" panose="00000500000000000000" pitchFamily="2" charset="0"/>
              </a:rPr>
              <a:t>ingresos propios </a:t>
            </a:r>
            <a:r>
              <a:rPr lang="es-ES" sz="1300" dirty="0">
                <a:effectLst/>
                <a:latin typeface="Poppins" panose="00000500000000000000" pitchFamily="2" charset="0"/>
                <a:ea typeface="Calibri" panose="020F0502020204030204" pitchFamily="34" charset="0"/>
                <a:cs typeface="Poppins" panose="00000500000000000000" pitchFamily="2" charset="0"/>
              </a:rPr>
              <a:t>municipales se desglosan de la siguiente manera: </a:t>
            </a:r>
          </a:p>
        </p:txBody>
      </p:sp>
      <p:graphicFrame>
        <p:nvGraphicFramePr>
          <p:cNvPr id="13" name="Tabla 12">
            <a:extLst>
              <a:ext uri="{FF2B5EF4-FFF2-40B4-BE49-F238E27FC236}">
                <a16:creationId xmlns:a16="http://schemas.microsoft.com/office/drawing/2014/main" id="{391D3B00-3DA4-4CC3-BE76-62A011EA89F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4537973"/>
              </p:ext>
            </p:extLst>
          </p:nvPr>
        </p:nvGraphicFramePr>
        <p:xfrm>
          <a:off x="824085" y="2781997"/>
          <a:ext cx="5460601" cy="4835616"/>
        </p:xfrm>
        <a:graphic>
          <a:graphicData uri="http://schemas.openxmlformats.org/drawingml/2006/table">
            <a:tbl>
              <a:tblPr/>
              <a:tblGrid>
                <a:gridCol w="3902151">
                  <a:extLst>
                    <a:ext uri="{9D8B030D-6E8A-4147-A177-3AD203B41FA5}">
                      <a16:colId xmlns:a16="http://schemas.microsoft.com/office/drawing/2014/main" val="3990106605"/>
                    </a:ext>
                  </a:extLst>
                </a:gridCol>
                <a:gridCol w="1558450">
                  <a:extLst>
                    <a:ext uri="{9D8B030D-6E8A-4147-A177-3AD203B41FA5}">
                      <a16:colId xmlns:a16="http://schemas.microsoft.com/office/drawing/2014/main" val="4024755867"/>
                    </a:ext>
                  </a:extLst>
                </a:gridCol>
              </a:tblGrid>
              <a:tr h="415967">
                <a:tc>
                  <a:txBody>
                    <a:bodyPr/>
                    <a:lstStyle/>
                    <a:p>
                      <a:pPr algn="l" fontAlgn="t"/>
                      <a:r>
                        <a:rPr lang="es-MX" sz="1000" b="1" i="0" u="none" strike="noStrike" dirty="0">
                          <a:solidFill>
                            <a:srgbClr val="FFFFFF"/>
                          </a:solidFill>
                          <a:effectLst/>
                          <a:latin typeface="Poppins" panose="00000500000000000000" pitchFamily="2" charset="0"/>
                        </a:rPr>
                        <a:t>Impuestos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MX" sz="1000" b="1" i="0" u="none" strike="noStrike" dirty="0">
                          <a:solidFill>
                            <a:srgbClr val="FFFFFF"/>
                          </a:solidFill>
                          <a:effectLst/>
                          <a:latin typeface="Poppins" panose="00000500000000000000" pitchFamily="2" charset="0"/>
                        </a:rPr>
                        <a:t>$1,366,520,768.00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40780892"/>
                  </a:ext>
                </a:extLst>
              </a:tr>
              <a:tr h="415967">
                <a:tc>
                  <a:txBody>
                    <a:bodyPr/>
                    <a:lstStyle/>
                    <a:p>
                      <a:pPr algn="l" fontAlgn="t"/>
                      <a:r>
                        <a:rPr lang="es-MX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Poppins" panose="00000500000000000000" pitchFamily="2" charset="0"/>
                        </a:rPr>
                        <a:t>Sobre los ingresos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effectLst/>
                          <a:latin typeface="Poppins" panose="00000500000000000000" pitchFamily="2" charset="0"/>
                        </a:rPr>
                        <a:t>$65,218,059.00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87919651"/>
                  </a:ext>
                </a:extLst>
              </a:tr>
              <a:tr h="415967">
                <a:tc>
                  <a:txBody>
                    <a:bodyPr/>
                    <a:lstStyle/>
                    <a:p>
                      <a:pPr algn="l" fontAlgn="t"/>
                      <a:r>
                        <a:rPr lang="es-MX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Poppins" panose="00000500000000000000" pitchFamily="2" charset="0"/>
                        </a:rPr>
                        <a:t>Sobre el patrimonio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MX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Poppins" panose="00000500000000000000" pitchFamily="2" charset="0"/>
                        </a:rPr>
                        <a:t>$1,242,999,849.00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73704353"/>
                  </a:ext>
                </a:extLst>
              </a:tr>
              <a:tr h="415967">
                <a:tc>
                  <a:txBody>
                    <a:bodyPr/>
                    <a:lstStyle/>
                    <a:p>
                      <a:pPr algn="l" fontAlgn="t"/>
                      <a:r>
                        <a:rPr lang="es-MX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Poppins" panose="00000500000000000000" pitchFamily="2" charset="0"/>
                        </a:rPr>
                        <a:t>Accesorios de impuestos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MX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Poppins" panose="00000500000000000000" pitchFamily="2" charset="0"/>
                        </a:rPr>
                        <a:t>$58,302,860.00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08220506"/>
                  </a:ext>
                </a:extLst>
              </a:tr>
              <a:tr h="415967">
                <a:tc>
                  <a:txBody>
                    <a:bodyPr/>
                    <a:lstStyle/>
                    <a:p>
                      <a:pPr algn="l" fontAlgn="t"/>
                      <a:r>
                        <a:rPr lang="es-MX" sz="1000" b="1" i="0" u="none" strike="noStrike" dirty="0">
                          <a:solidFill>
                            <a:srgbClr val="FFFFFF"/>
                          </a:solidFill>
                          <a:effectLst/>
                          <a:latin typeface="Poppins" panose="00000500000000000000" pitchFamily="2" charset="0"/>
                        </a:rPr>
                        <a:t>Derechos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MX" sz="1000" b="1" i="0" u="none" strike="noStrike">
                          <a:solidFill>
                            <a:srgbClr val="FFFFFF"/>
                          </a:solidFill>
                          <a:effectLst/>
                          <a:latin typeface="Poppins" panose="00000500000000000000" pitchFamily="2" charset="0"/>
                        </a:rPr>
                        <a:t>$653,978,715.00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99733784"/>
                  </a:ext>
                </a:extLst>
              </a:tr>
              <a:tr h="675946">
                <a:tc>
                  <a:txBody>
                    <a:bodyPr/>
                    <a:lstStyle/>
                    <a:p>
                      <a:pPr algn="l" fontAlgn="t"/>
                      <a:r>
                        <a:rPr lang="es-E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Poppins" panose="00000500000000000000" pitchFamily="2" charset="0"/>
                        </a:rPr>
                        <a:t>Por el uso, goce, aprovechamiento o explotación de bienes de dominio público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MX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Poppins" panose="00000500000000000000" pitchFamily="2" charset="0"/>
                        </a:rPr>
                        <a:t>$50,963,276.00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23926897"/>
                  </a:ext>
                </a:extLst>
              </a:tr>
              <a:tr h="415967">
                <a:tc>
                  <a:txBody>
                    <a:bodyPr/>
                    <a:lstStyle/>
                    <a:p>
                      <a:pPr algn="l" fontAlgn="t"/>
                      <a:r>
                        <a:rPr lang="es-MX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Poppins" panose="00000500000000000000" pitchFamily="2" charset="0"/>
                        </a:rPr>
                        <a:t>Por prestación de servicios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MX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Poppins" panose="00000500000000000000" pitchFamily="2" charset="0"/>
                        </a:rPr>
                        <a:t>$320,637,573.00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79190938"/>
                  </a:ext>
                </a:extLst>
              </a:tr>
              <a:tr h="415967">
                <a:tc>
                  <a:txBody>
                    <a:bodyPr/>
                    <a:lstStyle/>
                    <a:p>
                      <a:pPr algn="l" fontAlgn="t"/>
                      <a:r>
                        <a:rPr lang="es-MX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Poppins" panose="00000500000000000000" pitchFamily="2" charset="0"/>
                        </a:rPr>
                        <a:t>Otros derechos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MX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Poppins" panose="00000500000000000000" pitchFamily="2" charset="0"/>
                        </a:rPr>
                        <a:t>$251,346,259.00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54215342"/>
                  </a:ext>
                </a:extLst>
              </a:tr>
              <a:tr h="415967">
                <a:tc>
                  <a:txBody>
                    <a:bodyPr/>
                    <a:lstStyle/>
                    <a:p>
                      <a:pPr algn="l" fontAlgn="t"/>
                      <a:r>
                        <a:rPr lang="es-MX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Poppins" panose="00000500000000000000" pitchFamily="2" charset="0"/>
                        </a:rPr>
                        <a:t>Accesorios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MX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Poppins" panose="00000500000000000000" pitchFamily="2" charset="0"/>
                        </a:rPr>
                        <a:t>$31,031,607.00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79092342"/>
                  </a:ext>
                </a:extLst>
              </a:tr>
              <a:tr h="415967">
                <a:tc>
                  <a:txBody>
                    <a:bodyPr/>
                    <a:lstStyle/>
                    <a:p>
                      <a:pPr algn="l" fontAlgn="t"/>
                      <a:r>
                        <a:rPr lang="es-MX" sz="1000" b="1" i="0" u="none" strike="noStrike" dirty="0">
                          <a:solidFill>
                            <a:srgbClr val="FFFFFF"/>
                          </a:solidFill>
                          <a:effectLst/>
                          <a:latin typeface="Poppins" panose="00000500000000000000" pitchFamily="2" charset="0"/>
                        </a:rPr>
                        <a:t>Productos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MX" sz="1000" b="1" i="0" u="none" strike="noStrike" dirty="0">
                          <a:solidFill>
                            <a:srgbClr val="FFFFFF"/>
                          </a:solidFill>
                          <a:effectLst/>
                          <a:latin typeface="Poppins" panose="00000500000000000000" pitchFamily="2" charset="0"/>
                        </a:rPr>
                        <a:t>$28,809,200.00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56386179"/>
                  </a:ext>
                </a:extLst>
              </a:tr>
              <a:tr h="415967">
                <a:tc>
                  <a:txBody>
                    <a:bodyPr/>
                    <a:lstStyle/>
                    <a:p>
                      <a:pPr algn="l" fontAlgn="t"/>
                      <a:r>
                        <a:rPr lang="es-MX" sz="1000" b="1" i="0" u="none" strike="noStrike" dirty="0">
                          <a:solidFill>
                            <a:srgbClr val="FFFFFF"/>
                          </a:solidFill>
                          <a:effectLst/>
                          <a:latin typeface="Poppins" panose="00000500000000000000" pitchFamily="2" charset="0"/>
                        </a:rPr>
                        <a:t>Aprovechamientos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MX" sz="1000" b="1" i="0" u="none" strike="noStrike" dirty="0">
                          <a:solidFill>
                            <a:srgbClr val="FFFFFF"/>
                          </a:solidFill>
                          <a:effectLst/>
                          <a:latin typeface="Poppins" panose="00000500000000000000" pitchFamily="2" charset="0"/>
                        </a:rPr>
                        <a:t>$148,849,674.00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76038988"/>
                  </a:ext>
                </a:extLst>
              </a:tr>
            </a:tbl>
          </a:graphicData>
        </a:graphic>
      </p:graphicFrame>
      <p:sp>
        <p:nvSpPr>
          <p:cNvPr id="14" name="Rectángulo 13">
            <a:extLst>
              <a:ext uri="{FF2B5EF4-FFF2-40B4-BE49-F238E27FC236}">
                <a16:creationId xmlns:a16="http://schemas.microsoft.com/office/drawing/2014/main" id="{7409A293-7CA7-4396-AEDD-C1100396E340}"/>
              </a:ext>
            </a:extLst>
          </p:cNvPr>
          <p:cNvSpPr/>
          <p:nvPr/>
        </p:nvSpPr>
        <p:spPr>
          <a:xfrm>
            <a:off x="824084" y="7747620"/>
            <a:ext cx="5460601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es-ES" sz="900" dirty="0">
                <a:effectLst/>
                <a:latin typeface="Poppins" panose="00000500000000000000" pitchFamily="2" charset="0"/>
                <a:ea typeface="Calibri" panose="020F0502020204030204" pitchFamily="34" charset="0"/>
                <a:cs typeface="Poppins" panose="00000500000000000000" pitchFamily="2" charset="0"/>
              </a:rPr>
              <a:t>Fuente: Ley de Ingresos del Municipio de Puebla, para el Ejercicio 2026</a:t>
            </a:r>
            <a:r>
              <a:rPr lang="es-ES" sz="900" dirty="0">
                <a:latin typeface="Poppins" panose="00000500000000000000" pitchFamily="2" charset="0"/>
                <a:ea typeface="Calibri" panose="020F0502020204030204" pitchFamily="34" charset="0"/>
                <a:cs typeface="Poppins" panose="00000500000000000000" pitchFamily="2" charset="0"/>
              </a:rPr>
              <a:t>, disponible en </a:t>
            </a:r>
            <a:r>
              <a:rPr lang="es-ES" sz="900" dirty="0">
                <a:latin typeface="Poppins" panose="00000500000000000000" pitchFamily="2" charset="0"/>
                <a:ea typeface="Calibri" panose="020F0502020204030204" pitchFamily="34" charset="0"/>
                <a:cs typeface="Poppins" panose="00000500000000000000" pitchFamily="2" charset="0"/>
                <a:hlinkClick r:id="rId2"/>
              </a:rPr>
              <a:t>https://ojp.puebla.gob.mx/media/k2/attachments/Ley_de_Ingresos_del_Municipio_de_Puebla,_para_el_Ejercicio_Fiscal_2026_5EV_15122025.pdf</a:t>
            </a:r>
            <a:r>
              <a:rPr lang="es-ES" sz="900" dirty="0">
                <a:latin typeface="Poppins" panose="00000500000000000000" pitchFamily="2" charset="0"/>
                <a:ea typeface="Calibri" panose="020F0502020204030204" pitchFamily="34" charset="0"/>
                <a:cs typeface="Poppins" panose="00000500000000000000" pitchFamily="2" charset="0"/>
              </a:rPr>
              <a:t> </a:t>
            </a:r>
            <a:endParaRPr lang="es-ES" sz="900" dirty="0">
              <a:effectLst/>
              <a:highlight>
                <a:srgbClr val="FFFF00"/>
              </a:highlight>
              <a:latin typeface="Poppins" panose="00000500000000000000" pitchFamily="2" charset="0"/>
              <a:ea typeface="Calibri" panose="020F0502020204030204" pitchFamily="34" charset="0"/>
              <a:cs typeface="Poppins" panose="00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084401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417686" y="1276613"/>
            <a:ext cx="562186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Poppins SemiBold" panose="00000700000000000000" pitchFamily="2" charset="0"/>
                <a:ea typeface="Times New Roman" panose="02020603050405020304" pitchFamily="18" charset="0"/>
                <a:cs typeface="Poppins SemiBold" panose="00000700000000000000" pitchFamily="2" charset="0"/>
              </a:rPr>
              <a:t>Ley de Ingresos</a:t>
            </a:r>
            <a:endParaRPr kumimoji="0" lang="es-MX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oppins SemiBold" panose="00000700000000000000" pitchFamily="2" charset="0"/>
              <a:ea typeface="Calibri" panose="020F0502020204030204" pitchFamily="34" charset="0"/>
              <a:cs typeface="Poppins SemiBold" panose="00000700000000000000" pitchFamily="2" charset="0"/>
            </a:endParaRPr>
          </a:p>
        </p:txBody>
      </p:sp>
      <p:sp>
        <p:nvSpPr>
          <p:cNvPr id="5" name="Rectángulo 4"/>
          <p:cNvSpPr/>
          <p:nvPr/>
        </p:nvSpPr>
        <p:spPr>
          <a:xfrm>
            <a:off x="671685" y="1754980"/>
            <a:ext cx="5982159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Poppins SemiBold" panose="00000700000000000000" pitchFamily="2" charset="0"/>
                <a:ea typeface="Times New Roman" panose="02020603050405020304" pitchFamily="18" charset="0"/>
                <a:cs typeface="Poppins SemiBold" panose="00000700000000000000" pitchFamily="2" charset="0"/>
              </a:rPr>
              <a:t>Impuestos</a:t>
            </a:r>
            <a:endParaRPr kumimoji="0" lang="es-MX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oppins SemiBold" panose="00000700000000000000" pitchFamily="2" charset="0"/>
              <a:ea typeface="Calibri" panose="020F0502020204030204" pitchFamily="34" charset="0"/>
              <a:cs typeface="Poppins SemiBold" panose="00000700000000000000" pitchFamily="2" charset="0"/>
            </a:endParaRPr>
          </a:p>
        </p:txBody>
      </p:sp>
      <p:sp>
        <p:nvSpPr>
          <p:cNvPr id="7" name="Rectángulo 6">
            <a:extLst>
              <a:ext uri="{FF2B5EF4-FFF2-40B4-BE49-F238E27FC236}">
                <a16:creationId xmlns:a16="http://schemas.microsoft.com/office/drawing/2014/main" id="{723AD5D7-16EF-4492-8E41-6BC5FCE86F74}"/>
              </a:ext>
            </a:extLst>
          </p:cNvPr>
          <p:cNvSpPr/>
          <p:nvPr/>
        </p:nvSpPr>
        <p:spPr>
          <a:xfrm>
            <a:off x="824086" y="2174845"/>
            <a:ext cx="5748164" cy="36240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es-ES" sz="1300" dirty="0">
                <a:effectLst/>
                <a:latin typeface="Poppins" panose="00000500000000000000" pitchFamily="2" charset="0"/>
                <a:ea typeface="Calibri" panose="020F0502020204030204" pitchFamily="34" charset="0"/>
                <a:cs typeface="Poppins" panose="00000500000000000000" pitchFamily="2" charset="0"/>
              </a:rPr>
              <a:t>Los </a:t>
            </a:r>
            <a:r>
              <a:rPr lang="es-ES" sz="1300" b="1" dirty="0">
                <a:effectLst/>
                <a:latin typeface="Poppins" panose="00000500000000000000" pitchFamily="2" charset="0"/>
                <a:ea typeface="Calibri" panose="020F0502020204030204" pitchFamily="34" charset="0"/>
                <a:cs typeface="Poppins" panose="00000500000000000000" pitchFamily="2" charset="0"/>
              </a:rPr>
              <a:t>impuestos</a:t>
            </a:r>
            <a:r>
              <a:rPr lang="es-ES" sz="1300" dirty="0">
                <a:effectLst/>
                <a:latin typeface="Poppins" panose="00000500000000000000" pitchFamily="2" charset="0"/>
                <a:ea typeface="Calibri" panose="020F0502020204030204" pitchFamily="34" charset="0"/>
                <a:cs typeface="Poppins" panose="00000500000000000000" pitchFamily="2" charset="0"/>
              </a:rPr>
              <a:t> que cobra el Ayuntamiento del Municipio de Puebla a sus contribuyentes son los siguientes: </a:t>
            </a:r>
          </a:p>
          <a:p>
            <a:pPr algn="just">
              <a:spcAft>
                <a:spcPts val="0"/>
              </a:spcAft>
            </a:pPr>
            <a:endParaRPr lang="es-ES" sz="1300" dirty="0">
              <a:effectLst/>
              <a:latin typeface="Poppins" panose="00000500000000000000" pitchFamily="2" charset="0"/>
              <a:ea typeface="Calibri" panose="020F0502020204030204" pitchFamily="34" charset="0"/>
              <a:cs typeface="Poppins" panose="00000500000000000000" pitchFamily="2" charset="0"/>
            </a:endParaRPr>
          </a:p>
          <a:p>
            <a:pPr marL="342900" indent="-342900" algn="just">
              <a:spcAft>
                <a:spcPts val="0"/>
              </a:spcAft>
              <a:buFont typeface="+mj-lt"/>
              <a:buAutoNum type="arabicPeriod"/>
            </a:pPr>
            <a:r>
              <a:rPr lang="es-ES" sz="1300" dirty="0">
                <a:effectLst/>
                <a:latin typeface="Poppins" panose="00000500000000000000" pitchFamily="2" charset="0"/>
                <a:ea typeface="Calibri" panose="020F0502020204030204" pitchFamily="34" charset="0"/>
                <a:cs typeface="Poppins" panose="00000500000000000000" pitchFamily="2" charset="0"/>
              </a:rPr>
              <a:t>Como ciudadanos tenemos obligación de pagar anualmente el </a:t>
            </a:r>
            <a:r>
              <a:rPr lang="es-ES" sz="1300" b="1" dirty="0">
                <a:effectLst/>
                <a:latin typeface="Poppins" panose="00000500000000000000" pitchFamily="2" charset="0"/>
                <a:ea typeface="Calibri" panose="020F0502020204030204" pitchFamily="34" charset="0"/>
                <a:cs typeface="Poppins" panose="00000500000000000000" pitchFamily="2" charset="0"/>
              </a:rPr>
              <a:t>impuesto predial</a:t>
            </a:r>
            <a:r>
              <a:rPr lang="es-ES" sz="1300" dirty="0">
                <a:latin typeface="Poppins" panose="00000500000000000000" pitchFamily="2" charset="0"/>
                <a:ea typeface="Calibri" panose="020F0502020204030204" pitchFamily="34" charset="0"/>
                <a:cs typeface="Poppins" panose="00000500000000000000" pitchFamily="2" charset="0"/>
              </a:rPr>
              <a:t>.</a:t>
            </a:r>
            <a:r>
              <a:rPr lang="es-ES" sz="1300" dirty="0">
                <a:effectLst/>
                <a:latin typeface="Poppins" panose="00000500000000000000" pitchFamily="2" charset="0"/>
                <a:ea typeface="Calibri" panose="020F0502020204030204" pitchFamily="34" charset="0"/>
                <a:cs typeface="Poppins" panose="00000500000000000000" pitchFamily="2" charset="0"/>
              </a:rPr>
              <a:t> Además, se pueden obtener descuentos del 50% para adultos mayores, madres o padres solteros, viudas o personas con discapacidad. </a:t>
            </a:r>
          </a:p>
          <a:p>
            <a:pPr marL="342900" indent="-342900" algn="just">
              <a:spcAft>
                <a:spcPts val="0"/>
              </a:spcAft>
              <a:buFont typeface="+mj-lt"/>
              <a:buAutoNum type="arabicPeriod"/>
            </a:pPr>
            <a:r>
              <a:rPr lang="es-ES" sz="1300" dirty="0">
                <a:effectLst/>
                <a:latin typeface="Poppins" panose="00000500000000000000" pitchFamily="2" charset="0"/>
                <a:ea typeface="Calibri" panose="020F0502020204030204" pitchFamily="34" charset="0"/>
                <a:cs typeface="Poppins" panose="00000500000000000000" pitchFamily="2" charset="0"/>
              </a:rPr>
              <a:t>El impuesto sobre </a:t>
            </a:r>
            <a:r>
              <a:rPr lang="es-ES" sz="1300" b="1" dirty="0">
                <a:effectLst/>
                <a:latin typeface="Poppins" panose="00000500000000000000" pitchFamily="2" charset="0"/>
                <a:ea typeface="Calibri" panose="020F0502020204030204" pitchFamily="34" charset="0"/>
                <a:cs typeface="Poppins" panose="00000500000000000000" pitchFamily="2" charset="0"/>
              </a:rPr>
              <a:t>adquisición de bienes inmuebles</a:t>
            </a:r>
            <a:r>
              <a:rPr lang="es-ES" sz="1300" dirty="0">
                <a:effectLst/>
                <a:latin typeface="Poppins" panose="00000500000000000000" pitchFamily="2" charset="0"/>
                <a:ea typeface="Calibri" panose="020F0502020204030204" pitchFamily="34" charset="0"/>
                <a:cs typeface="Poppins" panose="00000500000000000000" pitchFamily="2" charset="0"/>
              </a:rPr>
              <a:t>, que se paga al adquirir un inmueble. Además, se ofrecen beneficios a las personas de menores recursos.</a:t>
            </a:r>
          </a:p>
          <a:p>
            <a:pPr marL="342900" indent="-342900" algn="just">
              <a:spcAft>
                <a:spcPts val="0"/>
              </a:spcAft>
              <a:buFont typeface="+mj-lt"/>
              <a:buAutoNum type="arabicPeriod"/>
            </a:pPr>
            <a:r>
              <a:rPr lang="es-ES" sz="1300" dirty="0">
                <a:effectLst/>
                <a:latin typeface="Poppins" panose="00000500000000000000" pitchFamily="2" charset="0"/>
                <a:ea typeface="Calibri" panose="020F0502020204030204" pitchFamily="34" charset="0"/>
                <a:cs typeface="Poppins" panose="00000500000000000000" pitchFamily="2" charset="0"/>
              </a:rPr>
              <a:t>Impuesto sobre </a:t>
            </a:r>
            <a:r>
              <a:rPr lang="es-ES" sz="1300" b="1" dirty="0">
                <a:effectLst/>
                <a:latin typeface="Poppins" panose="00000500000000000000" pitchFamily="2" charset="0"/>
                <a:ea typeface="Calibri" panose="020F0502020204030204" pitchFamily="34" charset="0"/>
                <a:cs typeface="Poppins" panose="00000500000000000000" pitchFamily="2" charset="0"/>
              </a:rPr>
              <a:t>diversiones y espectáculos públicos</a:t>
            </a:r>
            <a:r>
              <a:rPr lang="es-ES" sz="1300" dirty="0">
                <a:effectLst/>
                <a:latin typeface="Poppins" panose="00000500000000000000" pitchFamily="2" charset="0"/>
                <a:ea typeface="Calibri" panose="020F0502020204030204" pitchFamily="34" charset="0"/>
                <a:cs typeface="Poppins" panose="00000500000000000000" pitchFamily="2" charset="0"/>
              </a:rPr>
              <a:t>, que pagan los organizadores de este tipo de eventos,</a:t>
            </a:r>
            <a:r>
              <a:rPr lang="es-ES" sz="1300" b="1" dirty="0">
                <a:effectLst/>
                <a:latin typeface="Poppins" panose="00000500000000000000" pitchFamily="2" charset="0"/>
                <a:ea typeface="Calibri" panose="020F0502020204030204" pitchFamily="34" charset="0"/>
                <a:cs typeface="Poppins" panose="00000500000000000000" pitchFamily="2" charset="0"/>
              </a:rPr>
              <a:t> </a:t>
            </a:r>
            <a:r>
              <a:rPr lang="es-ES" sz="1300" dirty="0">
                <a:effectLst/>
                <a:latin typeface="Poppins" panose="00000500000000000000" pitchFamily="2" charset="0"/>
                <a:ea typeface="Calibri" panose="020F0502020204030204" pitchFamily="34" charset="0"/>
                <a:cs typeface="Poppins" panose="00000500000000000000" pitchFamily="2" charset="0"/>
              </a:rPr>
              <a:t>en función al monto de los boletos de entrada.</a:t>
            </a:r>
          </a:p>
          <a:p>
            <a:pPr marL="342900" indent="-342900" algn="just">
              <a:spcAft>
                <a:spcPts val="0"/>
              </a:spcAft>
              <a:buFont typeface="+mj-lt"/>
              <a:buAutoNum type="arabicPeriod"/>
            </a:pPr>
            <a:r>
              <a:rPr lang="es-ES" sz="1300" dirty="0">
                <a:effectLst/>
                <a:latin typeface="Poppins" panose="00000500000000000000" pitchFamily="2" charset="0"/>
                <a:ea typeface="Calibri" panose="020F0502020204030204" pitchFamily="34" charset="0"/>
                <a:cs typeface="Poppins" panose="00000500000000000000" pitchFamily="2" charset="0"/>
              </a:rPr>
              <a:t>El impuesto sobre </a:t>
            </a:r>
            <a:r>
              <a:rPr lang="es-ES" sz="1300" b="1" dirty="0">
                <a:effectLst/>
                <a:latin typeface="Poppins" panose="00000500000000000000" pitchFamily="2" charset="0"/>
                <a:ea typeface="Calibri" panose="020F0502020204030204" pitchFamily="34" charset="0"/>
                <a:cs typeface="Poppins" panose="00000500000000000000" pitchFamily="2" charset="0"/>
              </a:rPr>
              <a:t>loterías, rifas, sorteos, concursos, juegos con apuesta y apuestas</a:t>
            </a:r>
            <a:r>
              <a:rPr lang="es-ES" sz="1300" dirty="0">
                <a:effectLst/>
                <a:latin typeface="Poppins" panose="00000500000000000000" pitchFamily="2" charset="0"/>
                <a:ea typeface="Calibri" panose="020F0502020204030204" pitchFamily="34" charset="0"/>
                <a:cs typeface="Poppins" panose="00000500000000000000" pitchFamily="2" charset="0"/>
              </a:rPr>
              <a:t> </a:t>
            </a:r>
            <a:r>
              <a:rPr lang="es-ES" sz="1300" b="1" dirty="0">
                <a:effectLst/>
                <a:latin typeface="Poppins" panose="00000500000000000000" pitchFamily="2" charset="0"/>
                <a:ea typeface="Calibri" panose="020F0502020204030204" pitchFamily="34" charset="0"/>
                <a:cs typeface="Poppins" panose="00000500000000000000" pitchFamily="2" charset="0"/>
              </a:rPr>
              <a:t>permitidas</a:t>
            </a:r>
            <a:r>
              <a:rPr lang="es-ES" sz="1300" dirty="0">
                <a:effectLst/>
                <a:latin typeface="Poppins" panose="00000500000000000000" pitchFamily="2" charset="0"/>
                <a:ea typeface="Calibri" panose="020F0502020204030204" pitchFamily="34" charset="0"/>
                <a:cs typeface="Poppins" panose="00000500000000000000" pitchFamily="2" charset="0"/>
              </a:rPr>
              <a:t>, que pagan quienes organicen los eventos, así como quienes obtengan los premios.</a:t>
            </a:r>
          </a:p>
        </p:txBody>
      </p:sp>
      <p:sp>
        <p:nvSpPr>
          <p:cNvPr id="8" name="Rectángulo 7">
            <a:extLst>
              <a:ext uri="{FF2B5EF4-FFF2-40B4-BE49-F238E27FC236}">
                <a16:creationId xmlns:a16="http://schemas.microsoft.com/office/drawing/2014/main" id="{CCC90073-8AD9-4AA8-B130-A9F865FA71E0}"/>
              </a:ext>
            </a:extLst>
          </p:cNvPr>
          <p:cNvSpPr/>
          <p:nvPr/>
        </p:nvSpPr>
        <p:spPr>
          <a:xfrm>
            <a:off x="811386" y="6267704"/>
            <a:ext cx="5760864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es-ES" sz="1300" dirty="0">
                <a:effectLst/>
                <a:latin typeface="Poppins" panose="00000500000000000000" pitchFamily="2" charset="0"/>
                <a:ea typeface="Calibri" panose="020F0502020204030204" pitchFamily="34" charset="0"/>
                <a:cs typeface="Poppins" panose="00000500000000000000" pitchFamily="2" charset="0"/>
              </a:rPr>
              <a:t>Los </a:t>
            </a:r>
            <a:r>
              <a:rPr lang="es-ES" sz="1300" dirty="0">
                <a:effectLst/>
                <a:latin typeface="Poppins SemiBold" panose="00000700000000000000" pitchFamily="2" charset="0"/>
                <a:ea typeface="Calibri" panose="020F0502020204030204" pitchFamily="34" charset="0"/>
                <a:cs typeface="Poppins SemiBold" panose="00000700000000000000" pitchFamily="2" charset="0"/>
              </a:rPr>
              <a:t>derechos</a:t>
            </a:r>
            <a:r>
              <a:rPr lang="es-ES" sz="1300" dirty="0">
                <a:effectLst/>
                <a:latin typeface="Poppins" panose="00000500000000000000" pitchFamily="2" charset="0"/>
                <a:ea typeface="Calibri" panose="020F0502020204030204" pitchFamily="34" charset="0"/>
                <a:cs typeface="Poppins" panose="00000500000000000000" pitchFamily="2" charset="0"/>
              </a:rPr>
              <a:t> son las contribuciones establecidas en la ley, mayormente por los servicios que presta el Municipio, como:  </a:t>
            </a:r>
          </a:p>
        </p:txBody>
      </p:sp>
      <p:sp>
        <p:nvSpPr>
          <p:cNvPr id="11" name="Rectángulo: esquinas redondeadas 5">
            <a:extLst>
              <a:ext uri="{FF2B5EF4-FFF2-40B4-BE49-F238E27FC236}">
                <a16:creationId xmlns:a16="http://schemas.microsoft.com/office/drawing/2014/main" id="{3B12A14F-9AD4-4A7F-A572-DE1A054E34D6}"/>
              </a:ext>
            </a:extLst>
          </p:cNvPr>
          <p:cNvSpPr/>
          <p:nvPr/>
        </p:nvSpPr>
        <p:spPr>
          <a:xfrm>
            <a:off x="976486" y="6779433"/>
            <a:ext cx="5400000" cy="2177465"/>
          </a:xfrm>
          <a:prstGeom prst="roundRect">
            <a:avLst/>
          </a:prstGeom>
          <a:solidFill>
            <a:schemeClr val="bg2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7800" lvl="0" indent="-107950">
              <a:buFont typeface="Arial" panose="020B0604020202020204" pitchFamily="34" charset="0"/>
              <a:buChar char="•"/>
            </a:pPr>
            <a:r>
              <a:rPr lang="es-ES" sz="1200" dirty="0">
                <a:solidFill>
                  <a:schemeClr val="tx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Servicio de Limpia</a:t>
            </a:r>
            <a:endParaRPr lang="es-MX" sz="1200" dirty="0">
              <a:solidFill>
                <a:schemeClr val="tx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  <a:p>
            <a:pPr marL="177800" lvl="0" indent="-107950">
              <a:buFont typeface="Arial" panose="020B0604020202020204" pitchFamily="34" charset="0"/>
              <a:buChar char="•"/>
            </a:pPr>
            <a:r>
              <a:rPr lang="es-ES" sz="1200" dirty="0">
                <a:solidFill>
                  <a:schemeClr val="tx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Servicio de agua potable</a:t>
            </a:r>
            <a:endParaRPr lang="es-MX" sz="1200" dirty="0">
              <a:solidFill>
                <a:schemeClr val="tx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  <a:p>
            <a:pPr marL="177800" lvl="0" indent="-107950">
              <a:buFont typeface="Arial" panose="020B0604020202020204" pitchFamily="34" charset="0"/>
              <a:buChar char="•"/>
            </a:pPr>
            <a:r>
              <a:rPr lang="es-ES" sz="1200" dirty="0">
                <a:solidFill>
                  <a:schemeClr val="tx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Inscripción a Polideportivos</a:t>
            </a:r>
            <a:endParaRPr lang="es-MX" sz="1200" dirty="0">
              <a:solidFill>
                <a:schemeClr val="tx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  <a:p>
            <a:pPr marL="177800" lvl="0" indent="-107950">
              <a:buFont typeface="Arial" panose="020B0604020202020204" pitchFamily="34" charset="0"/>
              <a:buChar char="•"/>
            </a:pPr>
            <a:r>
              <a:rPr lang="es-ES" sz="1200" dirty="0">
                <a:solidFill>
                  <a:schemeClr val="tx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Licencias de funcionamiento para negocios</a:t>
            </a:r>
            <a:endParaRPr lang="es-MX" sz="1200" dirty="0">
              <a:solidFill>
                <a:schemeClr val="tx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  <a:p>
            <a:pPr marL="177800" lvl="0" indent="-107950">
              <a:buFont typeface="Arial" panose="020B0604020202020204" pitchFamily="34" charset="0"/>
              <a:buChar char="•"/>
            </a:pPr>
            <a:r>
              <a:rPr lang="es-ES" sz="1200" dirty="0">
                <a:solidFill>
                  <a:schemeClr val="tx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Licencias de construcción</a:t>
            </a:r>
            <a:endParaRPr lang="es-MX" sz="1200" dirty="0">
              <a:solidFill>
                <a:schemeClr val="tx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  <a:p>
            <a:pPr marL="177800" lvl="0" indent="-107950">
              <a:buFont typeface="Arial" panose="020B0604020202020204" pitchFamily="34" charset="0"/>
              <a:buChar char="•"/>
            </a:pPr>
            <a:r>
              <a:rPr lang="es-ES" sz="1200" dirty="0">
                <a:solidFill>
                  <a:schemeClr val="tx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Certificado de vecindad</a:t>
            </a:r>
            <a:endParaRPr lang="es-MX" sz="1200" dirty="0">
              <a:solidFill>
                <a:schemeClr val="tx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  <a:p>
            <a:pPr marL="177800" lvl="0" indent="-107950">
              <a:buFont typeface="Arial" panose="020B0604020202020204" pitchFamily="34" charset="0"/>
              <a:buChar char="•"/>
            </a:pPr>
            <a:r>
              <a:rPr lang="es-ES" sz="1200" dirty="0">
                <a:solidFill>
                  <a:schemeClr val="tx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Asignación de un nicho en los panteones municipales</a:t>
            </a:r>
            <a:endParaRPr lang="es-MX" sz="1200" dirty="0">
              <a:solidFill>
                <a:schemeClr val="tx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  <a:p>
            <a:pPr marL="177800" lvl="0" indent="-107950">
              <a:buFont typeface="Arial" panose="020B0604020202020204" pitchFamily="34" charset="0"/>
              <a:buChar char="•"/>
            </a:pPr>
            <a:r>
              <a:rPr lang="es-ES" sz="1200" dirty="0">
                <a:solidFill>
                  <a:schemeClr val="tx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Vacuna antirrábica</a:t>
            </a:r>
            <a:endParaRPr lang="es-MX" sz="1200" dirty="0">
              <a:solidFill>
                <a:schemeClr val="tx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  <a:p>
            <a:pPr marL="177800" lvl="0" indent="-107950">
              <a:buFont typeface="Arial" panose="020B0604020202020204" pitchFamily="34" charset="0"/>
              <a:buChar char="•"/>
            </a:pPr>
            <a:r>
              <a:rPr lang="es-ES" sz="1200" dirty="0">
                <a:solidFill>
                  <a:schemeClr val="tx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Cursos y Talleres que ofrezca el Municipio</a:t>
            </a:r>
          </a:p>
          <a:p>
            <a:pPr marL="177800" lvl="0" indent="-107950">
              <a:buFont typeface="Arial" panose="020B0604020202020204" pitchFamily="34" charset="0"/>
              <a:buChar char="•"/>
            </a:pPr>
            <a:r>
              <a:rPr lang="es-ES" sz="1200" dirty="0">
                <a:solidFill>
                  <a:schemeClr val="tx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Otros</a:t>
            </a:r>
            <a:endParaRPr lang="es-MX" sz="1200" dirty="0">
              <a:solidFill>
                <a:schemeClr val="tx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12" name="Rectángulo 11">
            <a:extLst>
              <a:ext uri="{FF2B5EF4-FFF2-40B4-BE49-F238E27FC236}">
                <a16:creationId xmlns:a16="http://schemas.microsoft.com/office/drawing/2014/main" id="{87B1F705-A5DE-47CE-8D7F-1173ABBD626E}"/>
              </a:ext>
            </a:extLst>
          </p:cNvPr>
          <p:cNvSpPr/>
          <p:nvPr/>
        </p:nvSpPr>
        <p:spPr>
          <a:xfrm>
            <a:off x="671685" y="5839300"/>
            <a:ext cx="5982159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Poppins SemiBold" panose="00000700000000000000" pitchFamily="2" charset="0"/>
                <a:ea typeface="Times New Roman" panose="02020603050405020304" pitchFamily="18" charset="0"/>
                <a:cs typeface="Poppins SemiBold" panose="00000700000000000000" pitchFamily="2" charset="0"/>
              </a:rPr>
              <a:t>Derechos</a:t>
            </a:r>
            <a:endParaRPr kumimoji="0" lang="es-MX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oppins SemiBold" panose="00000700000000000000" pitchFamily="2" charset="0"/>
              <a:ea typeface="Calibri" panose="020F0502020204030204" pitchFamily="34" charset="0"/>
              <a:cs typeface="Poppins SemiBold" panose="000007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5430928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417686" y="1276613"/>
            <a:ext cx="562186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Poppins SemiBold" panose="00000700000000000000" pitchFamily="2" charset="0"/>
                <a:ea typeface="Times New Roman" panose="02020603050405020304" pitchFamily="18" charset="0"/>
                <a:cs typeface="Poppins SemiBold" panose="00000700000000000000" pitchFamily="2" charset="0"/>
              </a:rPr>
              <a:t>Ley de Ingresos</a:t>
            </a:r>
            <a:endParaRPr kumimoji="0" lang="es-MX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oppins SemiBold" panose="00000700000000000000" pitchFamily="2" charset="0"/>
              <a:ea typeface="Calibri" panose="020F0502020204030204" pitchFamily="34" charset="0"/>
              <a:cs typeface="Poppins SemiBold" panose="00000700000000000000" pitchFamily="2" charset="0"/>
            </a:endParaRPr>
          </a:p>
        </p:txBody>
      </p:sp>
      <p:sp>
        <p:nvSpPr>
          <p:cNvPr id="5" name="Rectángulo 4"/>
          <p:cNvSpPr/>
          <p:nvPr/>
        </p:nvSpPr>
        <p:spPr>
          <a:xfrm>
            <a:off x="671685" y="1754980"/>
            <a:ext cx="5982159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Poppins SemiBold" panose="00000700000000000000" pitchFamily="2" charset="0"/>
                <a:ea typeface="Times New Roman" panose="02020603050405020304" pitchFamily="18" charset="0"/>
                <a:cs typeface="Poppins SemiBold" panose="00000700000000000000" pitchFamily="2" charset="0"/>
              </a:rPr>
              <a:t>Productos</a:t>
            </a:r>
            <a:endParaRPr kumimoji="0" lang="es-MX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oppins SemiBold" panose="00000700000000000000" pitchFamily="2" charset="0"/>
              <a:ea typeface="Calibri" panose="020F0502020204030204" pitchFamily="34" charset="0"/>
              <a:cs typeface="Poppins SemiBold" panose="00000700000000000000" pitchFamily="2" charset="0"/>
            </a:endParaRPr>
          </a:p>
        </p:txBody>
      </p:sp>
      <p:sp>
        <p:nvSpPr>
          <p:cNvPr id="9" name="Rectángulo 8">
            <a:extLst>
              <a:ext uri="{FF2B5EF4-FFF2-40B4-BE49-F238E27FC236}">
                <a16:creationId xmlns:a16="http://schemas.microsoft.com/office/drawing/2014/main" id="{FB75D05B-733F-46AE-9CCB-F84A1BADAD71}"/>
              </a:ext>
            </a:extLst>
          </p:cNvPr>
          <p:cNvSpPr/>
          <p:nvPr/>
        </p:nvSpPr>
        <p:spPr>
          <a:xfrm>
            <a:off x="671685" y="4233446"/>
            <a:ext cx="5982159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Poppins SemiBold" panose="00000700000000000000" pitchFamily="2" charset="0"/>
                <a:ea typeface="Times New Roman" panose="02020603050405020304" pitchFamily="18" charset="0"/>
                <a:cs typeface="Poppins SemiBold" panose="00000700000000000000" pitchFamily="2" charset="0"/>
              </a:rPr>
              <a:t>Aprovechamientos</a:t>
            </a:r>
            <a:endParaRPr kumimoji="0" lang="es-MX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oppins SemiBold" panose="00000700000000000000" pitchFamily="2" charset="0"/>
              <a:ea typeface="Calibri" panose="020F0502020204030204" pitchFamily="34" charset="0"/>
              <a:cs typeface="Poppins SemiBold" panose="00000700000000000000" pitchFamily="2" charset="0"/>
            </a:endParaRPr>
          </a:p>
        </p:txBody>
      </p:sp>
      <p:sp>
        <p:nvSpPr>
          <p:cNvPr id="10" name="Rectángulo: esquinas redondeadas 5">
            <a:extLst>
              <a:ext uri="{FF2B5EF4-FFF2-40B4-BE49-F238E27FC236}">
                <a16:creationId xmlns:a16="http://schemas.microsoft.com/office/drawing/2014/main" id="{D9FEF6C1-898B-4E3E-A0D4-9C27CC2E0126}"/>
              </a:ext>
            </a:extLst>
          </p:cNvPr>
          <p:cNvSpPr/>
          <p:nvPr/>
        </p:nvSpPr>
        <p:spPr>
          <a:xfrm>
            <a:off x="976486" y="2761922"/>
            <a:ext cx="5400000" cy="1098875"/>
          </a:xfrm>
          <a:prstGeom prst="roundRect">
            <a:avLst/>
          </a:prstGeom>
          <a:solidFill>
            <a:schemeClr val="bg2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7800" lvl="0" indent="-107950">
              <a:buFont typeface="Arial" panose="020B0604020202020204" pitchFamily="34" charset="0"/>
              <a:buChar char="•"/>
            </a:pPr>
            <a:r>
              <a:rPr lang="es-ES" sz="1200" dirty="0">
                <a:solidFill>
                  <a:schemeClr val="tx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Venta de información del sistema geográfico</a:t>
            </a:r>
          </a:p>
          <a:p>
            <a:pPr marL="177800" lvl="0" indent="-107950">
              <a:buFont typeface="Arial" panose="020B0604020202020204" pitchFamily="34" charset="0"/>
              <a:buChar char="•"/>
            </a:pPr>
            <a:r>
              <a:rPr lang="es-ES" sz="1200" dirty="0">
                <a:solidFill>
                  <a:schemeClr val="tx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Exámenes y venta de formas oficiales</a:t>
            </a:r>
          </a:p>
          <a:p>
            <a:pPr marL="177800" lvl="0" indent="-107950">
              <a:buFont typeface="Arial" panose="020B0604020202020204" pitchFamily="34" charset="0"/>
              <a:buChar char="•"/>
            </a:pPr>
            <a:r>
              <a:rPr lang="es-ES" sz="1200" dirty="0">
                <a:solidFill>
                  <a:schemeClr val="tx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Impartición de cursos y talleres</a:t>
            </a:r>
          </a:p>
          <a:p>
            <a:pPr marL="177800" lvl="0" indent="-107950">
              <a:buFont typeface="Arial" panose="020B0604020202020204" pitchFamily="34" charset="0"/>
              <a:buChar char="•"/>
            </a:pPr>
            <a:r>
              <a:rPr lang="es-ES" sz="1200" dirty="0">
                <a:solidFill>
                  <a:schemeClr val="tx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Otros</a:t>
            </a:r>
          </a:p>
        </p:txBody>
      </p:sp>
      <p:sp>
        <p:nvSpPr>
          <p:cNvPr id="13" name="Rectángulo 12">
            <a:extLst>
              <a:ext uri="{FF2B5EF4-FFF2-40B4-BE49-F238E27FC236}">
                <a16:creationId xmlns:a16="http://schemas.microsoft.com/office/drawing/2014/main" id="{2376B576-D107-40AE-BD4B-8EA5EADCBF05}"/>
              </a:ext>
            </a:extLst>
          </p:cNvPr>
          <p:cNvSpPr/>
          <p:nvPr/>
        </p:nvSpPr>
        <p:spPr>
          <a:xfrm>
            <a:off x="811386" y="2242433"/>
            <a:ext cx="5703714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es-ES" sz="1300" dirty="0">
                <a:effectLst/>
                <a:latin typeface="Poppins" panose="00000500000000000000" pitchFamily="2" charset="0"/>
                <a:ea typeface="Calibri" panose="020F0502020204030204" pitchFamily="34" charset="0"/>
                <a:cs typeface="Poppins" panose="00000500000000000000" pitchFamily="2" charset="0"/>
              </a:rPr>
              <a:t>Los </a:t>
            </a:r>
            <a:r>
              <a:rPr lang="es-ES" sz="1300" dirty="0">
                <a:effectLst/>
                <a:latin typeface="Poppins SemiBold" panose="00000700000000000000" pitchFamily="2" charset="0"/>
                <a:ea typeface="Calibri" panose="020F0502020204030204" pitchFamily="34" charset="0"/>
                <a:cs typeface="Poppins SemiBold" panose="00000700000000000000" pitchFamily="2" charset="0"/>
              </a:rPr>
              <a:t>productos</a:t>
            </a:r>
            <a:r>
              <a:rPr lang="es-ES" sz="1300" dirty="0">
                <a:effectLst/>
                <a:latin typeface="Poppins" panose="00000500000000000000" pitchFamily="2" charset="0"/>
                <a:ea typeface="Calibri" panose="020F0502020204030204" pitchFamily="34" charset="0"/>
                <a:cs typeface="Poppins" panose="00000500000000000000" pitchFamily="2" charset="0"/>
              </a:rPr>
              <a:t> consisten en la oferta de servicios y venta de bienes, como:  </a:t>
            </a:r>
          </a:p>
        </p:txBody>
      </p:sp>
      <p:sp>
        <p:nvSpPr>
          <p:cNvPr id="14" name="Rectángulo: esquinas redondeadas 5">
            <a:extLst>
              <a:ext uri="{FF2B5EF4-FFF2-40B4-BE49-F238E27FC236}">
                <a16:creationId xmlns:a16="http://schemas.microsoft.com/office/drawing/2014/main" id="{BA8D5001-087E-4B5E-91F0-756E3741EEBD}"/>
              </a:ext>
            </a:extLst>
          </p:cNvPr>
          <p:cNvSpPr/>
          <p:nvPr/>
        </p:nvSpPr>
        <p:spPr>
          <a:xfrm>
            <a:off x="976486" y="5020547"/>
            <a:ext cx="5400000" cy="1477052"/>
          </a:xfrm>
          <a:prstGeom prst="roundRect">
            <a:avLst/>
          </a:prstGeom>
          <a:solidFill>
            <a:schemeClr val="bg2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7800" lvl="0" indent="-107950">
              <a:buFont typeface="Arial" panose="020B0604020202020204" pitchFamily="34" charset="0"/>
              <a:buChar char="•"/>
            </a:pPr>
            <a:r>
              <a:rPr lang="es-ES" sz="1200" dirty="0">
                <a:solidFill>
                  <a:schemeClr val="tx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Sanciones y multas municipales</a:t>
            </a:r>
          </a:p>
          <a:p>
            <a:pPr marL="177800" lvl="0" indent="-107950">
              <a:buFont typeface="Arial" panose="020B0604020202020204" pitchFamily="34" charset="0"/>
              <a:buChar char="•"/>
            </a:pPr>
            <a:r>
              <a:rPr lang="es-ES" sz="1200" dirty="0">
                <a:solidFill>
                  <a:schemeClr val="tx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Reintegros e indemnizaciones</a:t>
            </a:r>
          </a:p>
          <a:p>
            <a:pPr marL="177800" lvl="0" indent="-107950">
              <a:buFont typeface="Arial" panose="020B0604020202020204" pitchFamily="34" charset="0"/>
              <a:buChar char="•"/>
            </a:pPr>
            <a:r>
              <a:rPr lang="es-ES" sz="1200" dirty="0">
                <a:solidFill>
                  <a:schemeClr val="tx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Otros</a:t>
            </a:r>
          </a:p>
        </p:txBody>
      </p:sp>
      <p:sp>
        <p:nvSpPr>
          <p:cNvPr id="15" name="Rectángulo 14">
            <a:extLst>
              <a:ext uri="{FF2B5EF4-FFF2-40B4-BE49-F238E27FC236}">
                <a16:creationId xmlns:a16="http://schemas.microsoft.com/office/drawing/2014/main" id="{92077C7D-763F-45E7-9299-1C34C34AA57C}"/>
              </a:ext>
            </a:extLst>
          </p:cNvPr>
          <p:cNvSpPr/>
          <p:nvPr/>
        </p:nvSpPr>
        <p:spPr>
          <a:xfrm>
            <a:off x="811386" y="4687324"/>
            <a:ext cx="6033914" cy="2923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es-ES" sz="1300" dirty="0">
                <a:effectLst/>
                <a:latin typeface="Poppins" panose="00000500000000000000" pitchFamily="2" charset="0"/>
                <a:ea typeface="Calibri" panose="020F0502020204030204" pitchFamily="34" charset="0"/>
                <a:cs typeface="Poppins" panose="00000500000000000000" pitchFamily="2" charset="0"/>
              </a:rPr>
              <a:t>Los </a:t>
            </a:r>
            <a:r>
              <a:rPr lang="es-ES" sz="1300" dirty="0">
                <a:effectLst/>
                <a:latin typeface="Poppins SemiBold" panose="00000700000000000000" pitchFamily="2" charset="0"/>
                <a:ea typeface="Calibri" panose="020F0502020204030204" pitchFamily="34" charset="0"/>
                <a:cs typeface="Poppins SemiBold" panose="00000700000000000000" pitchFamily="2" charset="0"/>
              </a:rPr>
              <a:t>aprovechamientos</a:t>
            </a:r>
            <a:r>
              <a:rPr lang="es-ES" sz="1300" dirty="0">
                <a:effectLst/>
                <a:latin typeface="Poppins" panose="00000500000000000000" pitchFamily="2" charset="0"/>
                <a:ea typeface="Calibri" panose="020F0502020204030204" pitchFamily="34" charset="0"/>
                <a:cs typeface="Poppins" panose="00000500000000000000" pitchFamily="2" charset="0"/>
              </a:rPr>
              <a:t> derivan de las sanciones y </a:t>
            </a:r>
            <a:r>
              <a:rPr lang="es-ES" sz="1300" dirty="0">
                <a:latin typeface="Poppins" panose="00000500000000000000" pitchFamily="2" charset="0"/>
                <a:ea typeface="Calibri" panose="020F0502020204030204" pitchFamily="34" charset="0"/>
                <a:cs typeface="Poppins" panose="00000500000000000000" pitchFamily="2" charset="0"/>
              </a:rPr>
              <a:t>m</a:t>
            </a:r>
            <a:r>
              <a:rPr lang="es-ES" sz="1300" dirty="0">
                <a:effectLst/>
                <a:latin typeface="Poppins" panose="00000500000000000000" pitchFamily="2" charset="0"/>
                <a:ea typeface="Calibri" panose="020F0502020204030204" pitchFamily="34" charset="0"/>
                <a:cs typeface="Poppins" panose="00000500000000000000" pitchFamily="2" charset="0"/>
              </a:rPr>
              <a:t>ultas, como: </a:t>
            </a:r>
          </a:p>
        </p:txBody>
      </p:sp>
    </p:spTree>
    <p:extLst>
      <p:ext uri="{BB962C8B-B14F-4D97-AF65-F5344CB8AC3E}">
        <p14:creationId xmlns:p14="http://schemas.microsoft.com/office/powerpoint/2010/main" val="30430661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417686" y="1276613"/>
            <a:ext cx="562186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Poppins SemiBold" panose="00000700000000000000" pitchFamily="2" charset="0"/>
                <a:ea typeface="Times New Roman" panose="02020603050405020304" pitchFamily="18" charset="0"/>
                <a:cs typeface="Poppins SemiBold" panose="00000700000000000000" pitchFamily="2" charset="0"/>
              </a:rPr>
              <a:t>Ley de Ingresos</a:t>
            </a:r>
            <a:endParaRPr kumimoji="0" lang="es-MX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oppins SemiBold" panose="00000700000000000000" pitchFamily="2" charset="0"/>
              <a:ea typeface="Calibri" panose="020F0502020204030204" pitchFamily="34" charset="0"/>
              <a:cs typeface="Poppins SemiBold" panose="00000700000000000000" pitchFamily="2" charset="0"/>
            </a:endParaRPr>
          </a:p>
        </p:txBody>
      </p:sp>
      <p:sp>
        <p:nvSpPr>
          <p:cNvPr id="5" name="Rectángulo 4"/>
          <p:cNvSpPr/>
          <p:nvPr/>
        </p:nvSpPr>
        <p:spPr>
          <a:xfrm>
            <a:off x="671685" y="1754980"/>
            <a:ext cx="5982159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Poppins SemiBold" panose="00000700000000000000" pitchFamily="2" charset="0"/>
                <a:ea typeface="Times New Roman" panose="02020603050405020304" pitchFamily="18" charset="0"/>
                <a:cs typeface="Poppins SemiBold" panose="00000700000000000000" pitchFamily="2" charset="0"/>
              </a:rPr>
              <a:t>Recursos federales</a:t>
            </a:r>
            <a:endParaRPr kumimoji="0" lang="es-MX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oppins SemiBold" panose="00000700000000000000" pitchFamily="2" charset="0"/>
              <a:ea typeface="Calibri" panose="020F0502020204030204" pitchFamily="34" charset="0"/>
              <a:cs typeface="Poppins SemiBold" panose="00000700000000000000" pitchFamily="2" charset="0"/>
            </a:endParaRPr>
          </a:p>
        </p:txBody>
      </p:sp>
      <p:sp>
        <p:nvSpPr>
          <p:cNvPr id="11" name="Rectángulo 10">
            <a:extLst>
              <a:ext uri="{FF2B5EF4-FFF2-40B4-BE49-F238E27FC236}">
                <a16:creationId xmlns:a16="http://schemas.microsoft.com/office/drawing/2014/main" id="{62826093-88E8-4FEE-9486-BC8F49559F1A}"/>
              </a:ext>
            </a:extLst>
          </p:cNvPr>
          <p:cNvSpPr/>
          <p:nvPr/>
        </p:nvSpPr>
        <p:spPr>
          <a:xfrm>
            <a:off x="824085" y="2204618"/>
            <a:ext cx="5712181" cy="23775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es-ES" sz="1300" dirty="0">
                <a:effectLst/>
                <a:latin typeface="Poppins" panose="00000500000000000000" pitchFamily="2" charset="0"/>
                <a:ea typeface="Calibri" panose="020F0502020204030204" pitchFamily="34" charset="0"/>
                <a:cs typeface="Poppins" panose="00000500000000000000" pitchFamily="2" charset="0"/>
              </a:rPr>
              <a:t>El Municipio de Puebla y el Estado de Puebla se encuentran adheridos al Sistema Nacional de Coordinación Fiscal y mantienen en suspenso el cobro de algunas contribuciones importantes como el impuesto sobre la renta, el impuesto al valor agregado y otros, que se reservan exclusivamente para la Federación.</a:t>
            </a:r>
          </a:p>
          <a:p>
            <a:pPr algn="just">
              <a:spcAft>
                <a:spcPts val="0"/>
              </a:spcAft>
            </a:pPr>
            <a:endParaRPr lang="es-ES" sz="1300" dirty="0">
              <a:effectLst/>
              <a:latin typeface="Poppins" panose="00000500000000000000" pitchFamily="2" charset="0"/>
              <a:ea typeface="Calibri" panose="020F0502020204030204" pitchFamily="34" charset="0"/>
              <a:cs typeface="Poppins" panose="00000500000000000000" pitchFamily="2" charset="0"/>
            </a:endParaRPr>
          </a:p>
          <a:p>
            <a:pPr algn="just">
              <a:spcAft>
                <a:spcPts val="0"/>
              </a:spcAft>
            </a:pPr>
            <a:r>
              <a:rPr lang="es-ES" sz="1300" dirty="0">
                <a:effectLst/>
                <a:latin typeface="Poppins" panose="00000500000000000000" pitchFamily="2" charset="0"/>
                <a:ea typeface="Calibri" panose="020F0502020204030204" pitchFamily="34" charset="0"/>
                <a:cs typeface="Poppins" panose="00000500000000000000" pitchFamily="2" charset="0"/>
              </a:rPr>
              <a:t>Por ello, la Federación compensa a los Estados y a sus municipios por los recursos que dejan de captar a través de las </a:t>
            </a:r>
            <a:r>
              <a:rPr lang="es-ES" sz="1300" b="1" dirty="0">
                <a:effectLst/>
                <a:latin typeface="Poppins" panose="00000500000000000000" pitchFamily="2" charset="0"/>
                <a:ea typeface="Calibri" panose="020F0502020204030204" pitchFamily="34" charset="0"/>
                <a:cs typeface="Poppins" panose="00000500000000000000" pitchFamily="2" charset="0"/>
              </a:rPr>
              <a:t>Participaciones</a:t>
            </a:r>
            <a:r>
              <a:rPr lang="es-ES" sz="1300" dirty="0">
                <a:effectLst/>
                <a:latin typeface="Poppins" panose="00000500000000000000" pitchFamily="2" charset="0"/>
                <a:ea typeface="Calibri" panose="020F0502020204030204" pitchFamily="34" charset="0"/>
                <a:cs typeface="Poppins" panose="00000500000000000000" pitchFamily="2" charset="0"/>
              </a:rPr>
              <a:t> y </a:t>
            </a:r>
            <a:r>
              <a:rPr lang="es-ES" sz="1300" b="1" dirty="0">
                <a:effectLst/>
                <a:latin typeface="Poppins" panose="00000500000000000000" pitchFamily="2" charset="0"/>
                <a:ea typeface="Calibri" panose="020F0502020204030204" pitchFamily="34" charset="0"/>
                <a:cs typeface="Poppins" panose="00000500000000000000" pitchFamily="2" charset="0"/>
              </a:rPr>
              <a:t>Aportaciones</a:t>
            </a:r>
            <a:r>
              <a:rPr lang="es-ES" sz="1300" dirty="0">
                <a:effectLst/>
                <a:latin typeface="Poppins" panose="00000500000000000000" pitchFamily="2" charset="0"/>
                <a:ea typeface="Calibri" panose="020F0502020204030204" pitchFamily="34" charset="0"/>
                <a:cs typeface="Poppins" panose="00000500000000000000" pitchFamily="2" charset="0"/>
              </a:rPr>
              <a:t> federales. Para el ejercicio 2026, se prevé que el municipio de Puebla reciba:</a:t>
            </a:r>
          </a:p>
        </p:txBody>
      </p:sp>
      <p:sp>
        <p:nvSpPr>
          <p:cNvPr id="12" name="Rectángulo 11">
            <a:extLst>
              <a:ext uri="{FF2B5EF4-FFF2-40B4-BE49-F238E27FC236}">
                <a16:creationId xmlns:a16="http://schemas.microsoft.com/office/drawing/2014/main" id="{0A06E34E-D215-41E4-AF41-C44CBC1370BA}"/>
              </a:ext>
            </a:extLst>
          </p:cNvPr>
          <p:cNvSpPr/>
          <p:nvPr/>
        </p:nvSpPr>
        <p:spPr>
          <a:xfrm>
            <a:off x="824085" y="5026942"/>
            <a:ext cx="163217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1400" b="1" dirty="0">
                <a:solidFill>
                  <a:prstClr val="black"/>
                </a:solidFill>
                <a:latin typeface="Poppins" panose="00000500000000000000" pitchFamily="2" charset="0"/>
                <a:ea typeface="Calibri" panose="020F0502020204030204" pitchFamily="34" charset="0"/>
                <a:cs typeface="Poppins" panose="00000500000000000000" pitchFamily="2" charset="0"/>
              </a:rPr>
              <a:t>Participaciones</a:t>
            </a:r>
            <a:endParaRPr lang="es-MX" dirty="0"/>
          </a:p>
        </p:txBody>
      </p:sp>
      <p:sp>
        <p:nvSpPr>
          <p:cNvPr id="16" name="Rectángulo 15">
            <a:extLst>
              <a:ext uri="{FF2B5EF4-FFF2-40B4-BE49-F238E27FC236}">
                <a16:creationId xmlns:a16="http://schemas.microsoft.com/office/drawing/2014/main" id="{BF566128-937C-4270-9685-7E0F09E2DA93}"/>
              </a:ext>
            </a:extLst>
          </p:cNvPr>
          <p:cNvSpPr/>
          <p:nvPr/>
        </p:nvSpPr>
        <p:spPr>
          <a:xfrm>
            <a:off x="976485" y="7177478"/>
            <a:ext cx="143020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1400" b="1" dirty="0">
                <a:solidFill>
                  <a:prstClr val="black"/>
                </a:solidFill>
                <a:latin typeface="Poppins" panose="00000500000000000000" pitchFamily="2" charset="0"/>
                <a:ea typeface="Calibri" panose="020F0502020204030204" pitchFamily="34" charset="0"/>
                <a:cs typeface="Poppins" panose="00000500000000000000" pitchFamily="2" charset="0"/>
              </a:rPr>
              <a:t>Aportaciones</a:t>
            </a:r>
            <a:endParaRPr lang="es-MX" dirty="0"/>
          </a:p>
        </p:txBody>
      </p:sp>
      <p:sp>
        <p:nvSpPr>
          <p:cNvPr id="17" name="Rectángulo 16">
            <a:extLst>
              <a:ext uri="{FF2B5EF4-FFF2-40B4-BE49-F238E27FC236}">
                <a16:creationId xmlns:a16="http://schemas.microsoft.com/office/drawing/2014/main" id="{A37E32DF-623B-4523-8167-E36E72FD1344}"/>
              </a:ext>
            </a:extLst>
          </p:cNvPr>
          <p:cNvSpPr/>
          <p:nvPr/>
        </p:nvSpPr>
        <p:spPr>
          <a:xfrm>
            <a:off x="824085" y="7561197"/>
            <a:ext cx="5712181" cy="6924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es-ES" sz="1300" dirty="0">
                <a:latin typeface="Poppins" panose="00000500000000000000" pitchFamily="2" charset="0"/>
                <a:ea typeface="Calibri" panose="020F0502020204030204" pitchFamily="34" charset="0"/>
                <a:cs typeface="Poppins" panose="00000500000000000000" pitchFamily="2" charset="0"/>
              </a:rPr>
              <a:t>El Gobierno Federal creó los Fondos de FAISMUN y FORTAMUN como </a:t>
            </a:r>
            <a:r>
              <a:rPr lang="es-ES" sz="1300" dirty="0">
                <a:effectLst/>
                <a:latin typeface="Poppins" panose="00000500000000000000" pitchFamily="2" charset="0"/>
                <a:ea typeface="Calibri" panose="020F0502020204030204" pitchFamily="34" charset="0"/>
                <a:cs typeface="Poppins" panose="00000500000000000000" pitchFamily="2" charset="0"/>
              </a:rPr>
              <a:t>una medida de descentralización del gasto público hacia los municipios</a:t>
            </a:r>
            <a:r>
              <a:rPr lang="es-ES" sz="1300" dirty="0">
                <a:latin typeface="Poppins" panose="00000500000000000000" pitchFamily="2" charset="0"/>
                <a:ea typeface="Calibri" panose="020F0502020204030204" pitchFamily="34" charset="0"/>
                <a:cs typeface="Poppins" panose="00000500000000000000" pitchFamily="2" charset="0"/>
              </a:rPr>
              <a:t>.</a:t>
            </a:r>
            <a:endParaRPr lang="es-ES" sz="1300" dirty="0">
              <a:effectLst/>
              <a:latin typeface="Poppins" panose="00000500000000000000" pitchFamily="2" charset="0"/>
              <a:ea typeface="Calibri" panose="020F0502020204030204" pitchFamily="34" charset="0"/>
              <a:cs typeface="Poppins" panose="00000500000000000000" pitchFamily="2" charset="0"/>
            </a:endParaRPr>
          </a:p>
        </p:txBody>
      </p:sp>
      <p:pic>
        <p:nvPicPr>
          <p:cNvPr id="18" name="Imagen 17">
            <a:extLst>
              <a:ext uri="{FF2B5EF4-FFF2-40B4-BE49-F238E27FC236}">
                <a16:creationId xmlns:a16="http://schemas.microsoft.com/office/drawing/2014/main" id="{A2B4727D-15FC-4B99-8E3F-1CBD3032783D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42795" y="5142984"/>
            <a:ext cx="6120000" cy="1869068"/>
          </a:xfrm>
          <a:prstGeom prst="rect">
            <a:avLst/>
          </a:prstGeom>
        </p:spPr>
      </p:pic>
      <p:sp>
        <p:nvSpPr>
          <p:cNvPr id="19" name="Rectángulo 18">
            <a:extLst>
              <a:ext uri="{FF2B5EF4-FFF2-40B4-BE49-F238E27FC236}">
                <a16:creationId xmlns:a16="http://schemas.microsoft.com/office/drawing/2014/main" id="{BB71CAA6-5E1C-4A60-B501-1F904402DCD0}"/>
              </a:ext>
            </a:extLst>
          </p:cNvPr>
          <p:cNvSpPr/>
          <p:nvPr/>
        </p:nvSpPr>
        <p:spPr>
          <a:xfrm>
            <a:off x="3149600" y="5725160"/>
            <a:ext cx="730250" cy="86995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0" name="CuadroTexto 19">
            <a:extLst>
              <a:ext uri="{FF2B5EF4-FFF2-40B4-BE49-F238E27FC236}">
                <a16:creationId xmlns:a16="http://schemas.microsoft.com/office/drawing/2014/main" id="{DF3F5975-B677-4956-BC39-6059535D26EF}"/>
              </a:ext>
            </a:extLst>
          </p:cNvPr>
          <p:cNvSpPr txBox="1"/>
          <p:nvPr/>
        </p:nvSpPr>
        <p:spPr>
          <a:xfrm>
            <a:off x="3090475" y="5732318"/>
            <a:ext cx="789375" cy="817533"/>
          </a:xfrm>
          <a:prstGeom prst="roundRect">
            <a:avLst/>
          </a:prstGeom>
          <a:solidFill>
            <a:srgbClr val="E5DFD1"/>
          </a:solidFill>
          <a:ln w="6350">
            <a:solidFill>
              <a:schemeClr val="tx2">
                <a:lumMod val="60000"/>
                <a:lumOff val="40000"/>
              </a:schemeClr>
            </a:solidFill>
          </a:ln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s-MX" sz="900" dirty="0">
                <a:latin typeface="Poppins SemiBold" panose="00000700000000000000" pitchFamily="2" charset="0"/>
                <a:cs typeface="Poppins SemiBold" panose="00000700000000000000" pitchFamily="2" charset="0"/>
              </a:rPr>
              <a:t>2026</a:t>
            </a:r>
          </a:p>
          <a:p>
            <a:pPr algn="ctr"/>
            <a:endParaRPr lang="es-MX" sz="900" dirty="0">
              <a:latin typeface="Poppins SemiBold" panose="00000700000000000000" pitchFamily="2" charset="0"/>
              <a:cs typeface="Poppins SemiBold" panose="00000700000000000000" pitchFamily="2" charset="0"/>
            </a:endParaRPr>
          </a:p>
          <a:p>
            <a:pPr algn="ctr"/>
            <a:r>
              <a:rPr lang="es-MX" sz="900" dirty="0">
                <a:latin typeface="Poppins SemiBold" panose="00000700000000000000" pitchFamily="2" charset="0"/>
                <a:cs typeface="Poppins SemiBold" panose="00000700000000000000" pitchFamily="2" charset="0"/>
              </a:rPr>
              <a:t>$3,173.22 millones de pesos </a:t>
            </a:r>
          </a:p>
        </p:txBody>
      </p:sp>
    </p:spTree>
    <p:extLst>
      <p:ext uri="{BB962C8B-B14F-4D97-AF65-F5344CB8AC3E}">
        <p14:creationId xmlns:p14="http://schemas.microsoft.com/office/powerpoint/2010/main" val="320407572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417686" y="1276613"/>
            <a:ext cx="562186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Poppins SemiBold" panose="00000700000000000000" pitchFamily="2" charset="0"/>
                <a:ea typeface="Times New Roman" panose="02020603050405020304" pitchFamily="18" charset="0"/>
                <a:cs typeface="Poppins SemiBold" panose="00000700000000000000" pitchFamily="2" charset="0"/>
              </a:rPr>
              <a:t>Ley de Ingresos</a:t>
            </a:r>
            <a:endParaRPr kumimoji="0" lang="es-MX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oppins SemiBold" panose="00000700000000000000" pitchFamily="2" charset="0"/>
              <a:ea typeface="Calibri" panose="020F0502020204030204" pitchFamily="34" charset="0"/>
              <a:cs typeface="Poppins SemiBold" panose="00000700000000000000" pitchFamily="2" charset="0"/>
            </a:endParaRPr>
          </a:p>
        </p:txBody>
      </p:sp>
      <p:sp>
        <p:nvSpPr>
          <p:cNvPr id="5" name="Rectángulo 4"/>
          <p:cNvSpPr/>
          <p:nvPr/>
        </p:nvSpPr>
        <p:spPr>
          <a:xfrm>
            <a:off x="671685" y="1754980"/>
            <a:ext cx="5982159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Poppins SemiBold" panose="00000700000000000000" pitchFamily="2" charset="0"/>
                <a:ea typeface="Times New Roman" panose="02020603050405020304" pitchFamily="18" charset="0"/>
                <a:cs typeface="Poppins SemiBold" panose="00000700000000000000" pitchFamily="2" charset="0"/>
              </a:rPr>
              <a:t>Recursos federales</a:t>
            </a:r>
            <a:endParaRPr kumimoji="0" lang="es-MX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oppins SemiBold" panose="00000700000000000000" pitchFamily="2" charset="0"/>
              <a:ea typeface="Calibri" panose="020F0502020204030204" pitchFamily="34" charset="0"/>
              <a:cs typeface="Poppins SemiBold" panose="00000700000000000000" pitchFamily="2" charset="0"/>
            </a:endParaRPr>
          </a:p>
        </p:txBody>
      </p:sp>
      <p:sp>
        <p:nvSpPr>
          <p:cNvPr id="16" name="Rectángulo 15">
            <a:extLst>
              <a:ext uri="{FF2B5EF4-FFF2-40B4-BE49-F238E27FC236}">
                <a16:creationId xmlns:a16="http://schemas.microsoft.com/office/drawing/2014/main" id="{BF566128-937C-4270-9685-7E0F09E2DA93}"/>
              </a:ext>
            </a:extLst>
          </p:cNvPr>
          <p:cNvSpPr/>
          <p:nvPr/>
        </p:nvSpPr>
        <p:spPr>
          <a:xfrm>
            <a:off x="976485" y="2193998"/>
            <a:ext cx="143020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Poppins" panose="00000500000000000000" pitchFamily="2" charset="0"/>
                <a:ea typeface="Calibri" panose="020F0502020204030204" pitchFamily="34" charset="0"/>
                <a:cs typeface="Poppins" panose="00000500000000000000" pitchFamily="2" charset="0"/>
              </a:rPr>
              <a:t>Aportaciones</a:t>
            </a:r>
            <a:endParaRPr kumimoji="0" lang="es-MX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D3CD4FED-C303-46A7-A29A-B1183E23F96C}"/>
              </a:ext>
            </a:extLst>
          </p:cNvPr>
          <p:cNvSpPr txBox="1"/>
          <p:nvPr/>
        </p:nvSpPr>
        <p:spPr>
          <a:xfrm>
            <a:off x="2458383" y="3189015"/>
            <a:ext cx="3600000" cy="2153781"/>
          </a:xfrm>
          <a:prstGeom prst="roundRect">
            <a:avLst/>
          </a:prstGeom>
          <a:solidFill>
            <a:schemeClr val="bg2"/>
          </a:solidFill>
          <a:ln w="19050">
            <a:solidFill>
              <a:schemeClr val="bg2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es-ES" sz="1400" b="1" dirty="0">
                <a:solidFill>
                  <a:schemeClr val="accent2">
                    <a:lumMod val="75000"/>
                  </a:schemeClr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Destino</a:t>
            </a:r>
          </a:p>
          <a:p>
            <a:pPr algn="just"/>
            <a:endParaRPr lang="es-ES" sz="1200" dirty="0">
              <a:latin typeface="Poppins" panose="00000500000000000000" pitchFamily="2" charset="0"/>
              <a:cs typeface="Poppins" panose="00000500000000000000" pitchFamily="2" charset="0"/>
            </a:endParaRPr>
          </a:p>
          <a:p>
            <a:pPr marL="180975" indent="-180975" algn="just">
              <a:buFont typeface="+mj-lt"/>
              <a:buAutoNum type="arabicPeriod"/>
            </a:pPr>
            <a:r>
              <a:rPr lang="es-ES" sz="1050" dirty="0">
                <a:latin typeface="Poppins" panose="00000500000000000000" pitchFamily="2" charset="0"/>
                <a:cs typeface="Poppins" panose="00000500000000000000" pitchFamily="2" charset="0"/>
              </a:rPr>
              <a:t>Pago de la nómina de policía, adquisición de equipo táctico, vehículos y uniformes;</a:t>
            </a:r>
          </a:p>
          <a:p>
            <a:pPr marL="180975" indent="-180975" algn="just">
              <a:buFont typeface="+mj-lt"/>
              <a:buAutoNum type="arabicPeriod"/>
            </a:pPr>
            <a:r>
              <a:rPr lang="es-ES" sz="1050" dirty="0">
                <a:latin typeface="Poppins" panose="00000500000000000000" pitchFamily="2" charset="0"/>
                <a:cs typeface="Poppins" panose="00000500000000000000" pitchFamily="2" charset="0"/>
              </a:rPr>
              <a:t>Pago de alumbrado público;</a:t>
            </a:r>
          </a:p>
          <a:p>
            <a:pPr marL="180975" indent="-180975" algn="just">
              <a:buFont typeface="+mj-lt"/>
              <a:buAutoNum type="arabicPeriod"/>
            </a:pPr>
            <a:r>
              <a:rPr lang="es-ES" sz="1050" dirty="0">
                <a:latin typeface="Poppins" panose="00000500000000000000" pitchFamily="2" charset="0"/>
                <a:cs typeface="Poppins" panose="00000500000000000000" pitchFamily="2" charset="0"/>
              </a:rPr>
              <a:t>Obligaciones financieras;</a:t>
            </a:r>
          </a:p>
          <a:p>
            <a:pPr marL="180975" indent="-180975" algn="just">
              <a:buFont typeface="+mj-lt"/>
              <a:buAutoNum type="arabicPeriod"/>
            </a:pPr>
            <a:r>
              <a:rPr lang="es-ES" sz="1050" dirty="0">
                <a:latin typeface="Poppins" panose="00000500000000000000" pitchFamily="2" charset="0"/>
                <a:cs typeface="Poppins" panose="00000500000000000000" pitchFamily="2" charset="0"/>
              </a:rPr>
              <a:t>Pago de derechos y aprovechamientos por concepto de agua;</a:t>
            </a:r>
          </a:p>
          <a:p>
            <a:pPr marL="180975" indent="-180975" algn="just">
              <a:buFont typeface="+mj-lt"/>
              <a:buAutoNum type="arabicPeriod"/>
            </a:pPr>
            <a:r>
              <a:rPr lang="es-ES" sz="1050" dirty="0">
                <a:latin typeface="Poppins" panose="00000500000000000000" pitchFamily="2" charset="0"/>
                <a:cs typeface="Poppins" panose="00000500000000000000" pitchFamily="2" charset="0"/>
              </a:rPr>
              <a:t>Modernización de los sistemas de recaudación locales;</a:t>
            </a:r>
          </a:p>
          <a:p>
            <a:pPr marL="180975" indent="-180975" algn="just">
              <a:buFont typeface="+mj-lt"/>
              <a:buAutoNum type="arabicPeriod"/>
            </a:pPr>
            <a:r>
              <a:rPr lang="es-ES" sz="1050" dirty="0">
                <a:latin typeface="Poppins" panose="00000500000000000000" pitchFamily="2" charset="0"/>
                <a:cs typeface="Poppins" panose="00000500000000000000" pitchFamily="2" charset="0"/>
              </a:rPr>
              <a:t>Mantenimiento de infraestructura.</a:t>
            </a:r>
            <a:endParaRPr lang="es-MX" sz="1050" dirty="0"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7394D3B2-9602-4C10-ACAC-3E19CD691D44}"/>
              </a:ext>
            </a:extLst>
          </p:cNvPr>
          <p:cNvSpPr txBox="1"/>
          <p:nvPr/>
        </p:nvSpPr>
        <p:spPr>
          <a:xfrm>
            <a:off x="921369" y="2654481"/>
            <a:ext cx="509698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100" dirty="0">
                <a:latin typeface="Poppins SemiBold" panose="00000700000000000000" pitchFamily="2" charset="0"/>
                <a:cs typeface="Poppins SemiBold" panose="00000700000000000000" pitchFamily="2" charset="0"/>
              </a:rPr>
              <a:t>Fondo de Aportaciones para el Fortalecimiento de los municipios</a:t>
            </a:r>
            <a:endParaRPr lang="es-MX" sz="1100" dirty="0">
              <a:latin typeface="Poppins SemiBold" panose="00000700000000000000" pitchFamily="2" charset="0"/>
              <a:cs typeface="Poppins SemiBold" panose="00000700000000000000" pitchFamily="2" charset="0"/>
            </a:endParaRPr>
          </a:p>
          <a:p>
            <a:pPr algn="ctr"/>
            <a:r>
              <a:rPr lang="es-ES" sz="1100" dirty="0">
                <a:latin typeface="Poppins SemiBold" panose="00000700000000000000" pitchFamily="2" charset="0"/>
                <a:cs typeface="Poppins SemiBold" panose="00000700000000000000" pitchFamily="2" charset="0"/>
              </a:rPr>
              <a:t>(FORTAMUN)</a:t>
            </a:r>
            <a:endParaRPr lang="es-MX" sz="1100" dirty="0">
              <a:latin typeface="Poppins SemiBold" panose="00000700000000000000" pitchFamily="2" charset="0"/>
              <a:cs typeface="Poppins SemiBold" panose="00000700000000000000" pitchFamily="2" charset="0"/>
            </a:endParaRPr>
          </a:p>
        </p:txBody>
      </p:sp>
      <p:grpSp>
        <p:nvGrpSpPr>
          <p:cNvPr id="15" name="Grupo 14">
            <a:extLst>
              <a:ext uri="{FF2B5EF4-FFF2-40B4-BE49-F238E27FC236}">
                <a16:creationId xmlns:a16="http://schemas.microsoft.com/office/drawing/2014/main" id="{ED3635E1-BA92-4971-9585-EB479BCD61BD}"/>
              </a:ext>
            </a:extLst>
          </p:cNvPr>
          <p:cNvGrpSpPr/>
          <p:nvPr/>
        </p:nvGrpSpPr>
        <p:grpSpPr>
          <a:xfrm>
            <a:off x="921369" y="3190470"/>
            <a:ext cx="1440000" cy="2152332"/>
            <a:chOff x="6055658" y="4255682"/>
            <a:chExt cx="1440000" cy="1079999"/>
          </a:xfrm>
        </p:grpSpPr>
        <p:sp>
          <p:nvSpPr>
            <p:cNvPr id="21" name="Rectángulo: esquinas redondeadas 14">
              <a:extLst>
                <a:ext uri="{FF2B5EF4-FFF2-40B4-BE49-F238E27FC236}">
                  <a16:creationId xmlns:a16="http://schemas.microsoft.com/office/drawing/2014/main" id="{6182A8A2-F497-4F2D-9B8B-81C793610560}"/>
                </a:ext>
              </a:extLst>
            </p:cNvPr>
            <p:cNvSpPr/>
            <p:nvPr/>
          </p:nvSpPr>
          <p:spPr>
            <a:xfrm>
              <a:off x="6055658" y="4255682"/>
              <a:ext cx="1440000" cy="1079999"/>
            </a:xfrm>
            <a:prstGeom prst="roundRect">
              <a:avLst/>
            </a:prstGeom>
            <a:solidFill>
              <a:srgbClr val="E5DFD1"/>
            </a:solidFill>
            <a:ln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 sz="1000">
                <a:latin typeface="Poppins" panose="00000500000000000000" pitchFamily="2" charset="0"/>
                <a:cs typeface="Poppins" panose="00000500000000000000" pitchFamily="2" charset="0"/>
              </a:endParaRPr>
            </a:p>
          </p:txBody>
        </p:sp>
        <p:sp>
          <p:nvSpPr>
            <p:cNvPr id="22" name="CuadroTexto 21">
              <a:extLst>
                <a:ext uri="{FF2B5EF4-FFF2-40B4-BE49-F238E27FC236}">
                  <a16:creationId xmlns:a16="http://schemas.microsoft.com/office/drawing/2014/main" id="{53D8FF5A-B174-4D69-9107-94E39AC63B29}"/>
                </a:ext>
              </a:extLst>
            </p:cNvPr>
            <p:cNvSpPr txBox="1"/>
            <p:nvPr/>
          </p:nvSpPr>
          <p:spPr>
            <a:xfrm>
              <a:off x="6055658" y="4410961"/>
              <a:ext cx="1440000" cy="756738"/>
            </a:xfrm>
            <a:prstGeom prst="rect">
              <a:avLst/>
            </a:prstGeom>
            <a:noFill/>
            <a:ln>
              <a:noFill/>
            </a:ln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s-ES" sz="1300" b="1" dirty="0">
                  <a:latin typeface="Poppins" panose="00000500000000000000" pitchFamily="2" charset="0"/>
                  <a:ea typeface="Calibri"/>
                  <a:cs typeface="Poppins" panose="00000500000000000000" pitchFamily="2" charset="0"/>
                </a:rPr>
                <a:t>Ingresos por FORTAMUN  2026</a:t>
              </a:r>
            </a:p>
            <a:p>
              <a:pPr algn="ctr"/>
              <a:endParaRPr lang="es-ES" sz="1300" b="1" dirty="0">
                <a:latin typeface="Poppins" panose="00000500000000000000" pitchFamily="2" charset="0"/>
                <a:ea typeface="Calibri"/>
                <a:cs typeface="Poppins" panose="00000500000000000000" pitchFamily="2" charset="0"/>
              </a:endParaRPr>
            </a:p>
            <a:p>
              <a:pPr algn="ctr"/>
              <a:r>
                <a:rPr lang="es-ES" sz="1300" b="1" dirty="0">
                  <a:latin typeface="Poppins" panose="00000500000000000000" pitchFamily="2" charset="0"/>
                  <a:ea typeface="Calibri"/>
                  <a:cs typeface="Poppins" panose="00000500000000000000" pitchFamily="2" charset="0"/>
                </a:rPr>
                <a:t>$1,655.45 millones de pesos</a:t>
              </a:r>
            </a:p>
          </p:txBody>
        </p:sp>
      </p:grpSp>
      <p:sp>
        <p:nvSpPr>
          <p:cNvPr id="23" name="CuadroTexto 22">
            <a:extLst>
              <a:ext uri="{FF2B5EF4-FFF2-40B4-BE49-F238E27FC236}">
                <a16:creationId xmlns:a16="http://schemas.microsoft.com/office/drawing/2014/main" id="{45ADE4A7-CDDD-480C-AAA9-9869753EA9B5}"/>
              </a:ext>
            </a:extLst>
          </p:cNvPr>
          <p:cNvSpPr txBox="1"/>
          <p:nvPr/>
        </p:nvSpPr>
        <p:spPr>
          <a:xfrm>
            <a:off x="2458383" y="6110015"/>
            <a:ext cx="3600000" cy="1617464"/>
          </a:xfrm>
          <a:prstGeom prst="roundRect">
            <a:avLst/>
          </a:prstGeom>
          <a:solidFill>
            <a:schemeClr val="bg2"/>
          </a:solidFill>
          <a:ln w="19050">
            <a:solidFill>
              <a:schemeClr val="bg2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es-ES" sz="1400" b="1" dirty="0">
                <a:solidFill>
                  <a:schemeClr val="accent2">
                    <a:lumMod val="75000"/>
                  </a:schemeClr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Destino</a:t>
            </a:r>
          </a:p>
          <a:p>
            <a:pPr algn="just"/>
            <a:endParaRPr lang="es-ES" sz="1200" dirty="0">
              <a:latin typeface="Poppins" panose="00000500000000000000" pitchFamily="2" charset="0"/>
              <a:cs typeface="Poppins" panose="00000500000000000000" pitchFamily="2" charset="0"/>
            </a:endParaRPr>
          </a:p>
          <a:p>
            <a:pPr marL="228600" indent="-228600">
              <a:buFont typeface="+mj-lt"/>
              <a:buAutoNum type="arabicPeriod"/>
            </a:pPr>
            <a:r>
              <a:rPr lang="es-MX" sz="1050" dirty="0">
                <a:latin typeface="Poppins" panose="00000500000000000000" pitchFamily="2" charset="0"/>
                <a:cs typeface="Poppins" panose="00000500000000000000" pitchFamily="2" charset="0"/>
              </a:rPr>
              <a:t>Agua potable, alcantarillado, drenaje y letrinas;</a:t>
            </a:r>
          </a:p>
          <a:p>
            <a:pPr marL="228600" indent="-228600">
              <a:buFont typeface="+mj-lt"/>
              <a:buAutoNum type="arabicPeriod"/>
            </a:pPr>
            <a:r>
              <a:rPr lang="es-MX" sz="1050" dirty="0">
                <a:latin typeface="Poppins" panose="00000500000000000000" pitchFamily="2" charset="0"/>
                <a:cs typeface="Poppins" panose="00000500000000000000" pitchFamily="2" charset="0"/>
              </a:rPr>
              <a:t>Electrificación;</a:t>
            </a:r>
          </a:p>
          <a:p>
            <a:pPr marL="228600" indent="-228600">
              <a:buFont typeface="+mj-lt"/>
              <a:buAutoNum type="arabicPeriod"/>
            </a:pPr>
            <a:r>
              <a:rPr lang="es-ES" sz="1050" dirty="0">
                <a:latin typeface="Poppins" panose="00000500000000000000" pitchFamily="2" charset="0"/>
                <a:cs typeface="Poppins" panose="00000500000000000000" pitchFamily="2" charset="0"/>
              </a:rPr>
              <a:t>Infraestructura básica del sector educativo;</a:t>
            </a:r>
          </a:p>
          <a:p>
            <a:pPr marL="228600" indent="-228600">
              <a:buFont typeface="+mj-lt"/>
              <a:buAutoNum type="arabicPeriod"/>
            </a:pPr>
            <a:r>
              <a:rPr lang="es-ES" sz="1050" dirty="0">
                <a:latin typeface="Poppins" panose="00000500000000000000" pitchFamily="2" charset="0"/>
                <a:cs typeface="Poppins" panose="00000500000000000000" pitchFamily="2" charset="0"/>
              </a:rPr>
              <a:t>Infraestructura básica del sector salud;</a:t>
            </a:r>
          </a:p>
          <a:p>
            <a:pPr marL="228600" indent="-228600">
              <a:buFont typeface="+mj-lt"/>
              <a:buAutoNum type="arabicPeriod"/>
            </a:pPr>
            <a:r>
              <a:rPr lang="es-MX" sz="1050" dirty="0">
                <a:latin typeface="Poppins" panose="00000500000000000000" pitchFamily="2" charset="0"/>
                <a:cs typeface="Poppins" panose="00000500000000000000" pitchFamily="2" charset="0"/>
              </a:rPr>
              <a:t>Mejoramiento de vivienda.</a:t>
            </a:r>
          </a:p>
        </p:txBody>
      </p:sp>
      <p:sp>
        <p:nvSpPr>
          <p:cNvPr id="24" name="CuadroTexto 23">
            <a:extLst>
              <a:ext uri="{FF2B5EF4-FFF2-40B4-BE49-F238E27FC236}">
                <a16:creationId xmlns:a16="http://schemas.microsoft.com/office/drawing/2014/main" id="{C68CF1F0-1380-44F9-B301-F768744EA276}"/>
              </a:ext>
            </a:extLst>
          </p:cNvPr>
          <p:cNvSpPr txBox="1"/>
          <p:nvPr/>
        </p:nvSpPr>
        <p:spPr>
          <a:xfrm>
            <a:off x="921369" y="5643154"/>
            <a:ext cx="510635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100" dirty="0">
                <a:latin typeface="Poppins SemiBold" panose="00000700000000000000" pitchFamily="2" charset="0"/>
                <a:cs typeface="Poppins SemiBold" panose="00000700000000000000" pitchFamily="2" charset="0"/>
              </a:rPr>
              <a:t>Fondo de Aportaciones para la Infraestructura Social Municipal (FAISMUN)</a:t>
            </a:r>
          </a:p>
        </p:txBody>
      </p:sp>
      <p:grpSp>
        <p:nvGrpSpPr>
          <p:cNvPr id="25" name="Grupo 24">
            <a:extLst>
              <a:ext uri="{FF2B5EF4-FFF2-40B4-BE49-F238E27FC236}">
                <a16:creationId xmlns:a16="http://schemas.microsoft.com/office/drawing/2014/main" id="{4431C1BC-C634-45EA-86EA-89F197BF02FC}"/>
              </a:ext>
            </a:extLst>
          </p:cNvPr>
          <p:cNvGrpSpPr/>
          <p:nvPr/>
        </p:nvGrpSpPr>
        <p:grpSpPr>
          <a:xfrm>
            <a:off x="921369" y="6110015"/>
            <a:ext cx="1440000" cy="1617464"/>
            <a:chOff x="6055658" y="4255682"/>
            <a:chExt cx="1440000" cy="1079999"/>
          </a:xfrm>
        </p:grpSpPr>
        <p:sp>
          <p:nvSpPr>
            <p:cNvPr id="26" name="Rectángulo: esquinas redondeadas 14">
              <a:extLst>
                <a:ext uri="{FF2B5EF4-FFF2-40B4-BE49-F238E27FC236}">
                  <a16:creationId xmlns:a16="http://schemas.microsoft.com/office/drawing/2014/main" id="{843BCBA8-2698-49FA-A424-5F24A4A1D07D}"/>
                </a:ext>
              </a:extLst>
            </p:cNvPr>
            <p:cNvSpPr/>
            <p:nvPr/>
          </p:nvSpPr>
          <p:spPr>
            <a:xfrm>
              <a:off x="6055658" y="4255682"/>
              <a:ext cx="1440000" cy="1079999"/>
            </a:xfrm>
            <a:prstGeom prst="roundRect">
              <a:avLst/>
            </a:prstGeom>
            <a:solidFill>
              <a:srgbClr val="E5DFD1"/>
            </a:solidFill>
            <a:ln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 sz="1000">
                <a:latin typeface="Poppins" panose="00000500000000000000" pitchFamily="2" charset="0"/>
                <a:cs typeface="Poppins" panose="00000500000000000000" pitchFamily="2" charset="0"/>
              </a:endParaRPr>
            </a:p>
          </p:txBody>
        </p:sp>
        <p:sp>
          <p:nvSpPr>
            <p:cNvPr id="27" name="CuadroTexto 26">
              <a:extLst>
                <a:ext uri="{FF2B5EF4-FFF2-40B4-BE49-F238E27FC236}">
                  <a16:creationId xmlns:a16="http://schemas.microsoft.com/office/drawing/2014/main" id="{3FCB0FC0-EB15-4FBF-8272-08C4ED4F48C3}"/>
                </a:ext>
              </a:extLst>
            </p:cNvPr>
            <p:cNvSpPr txBox="1"/>
            <p:nvPr/>
          </p:nvSpPr>
          <p:spPr>
            <a:xfrm>
              <a:off x="6055658" y="4410961"/>
              <a:ext cx="1440000" cy="873400"/>
            </a:xfrm>
            <a:prstGeom prst="rect">
              <a:avLst/>
            </a:prstGeom>
            <a:noFill/>
            <a:ln>
              <a:noFill/>
            </a:ln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s-ES" sz="1300" b="1" dirty="0">
                  <a:latin typeface="Poppins" panose="00000500000000000000" pitchFamily="2" charset="0"/>
                  <a:ea typeface="Calibri"/>
                  <a:cs typeface="Poppins" panose="00000500000000000000" pitchFamily="2" charset="0"/>
                </a:rPr>
                <a:t>Ingresos por FAISMUN  2026</a:t>
              </a:r>
            </a:p>
            <a:p>
              <a:pPr algn="ctr"/>
              <a:endParaRPr lang="es-ES" sz="1300" b="1" dirty="0">
                <a:latin typeface="Poppins" panose="00000500000000000000" pitchFamily="2" charset="0"/>
                <a:ea typeface="Calibri"/>
                <a:cs typeface="Poppins" panose="00000500000000000000" pitchFamily="2" charset="0"/>
              </a:endParaRPr>
            </a:p>
            <a:p>
              <a:pPr algn="ctr"/>
              <a:r>
                <a:rPr lang="es-ES" sz="1400" b="1" dirty="0">
                  <a:latin typeface="Poppins" panose="00000500000000000000" pitchFamily="2" charset="0"/>
                  <a:ea typeface="Calibri"/>
                  <a:cs typeface="Poppins" panose="00000500000000000000" pitchFamily="2" charset="0"/>
                </a:rPr>
                <a:t>$440.92</a:t>
              </a:r>
              <a:r>
                <a:rPr lang="es-ES" sz="1300" b="1" dirty="0">
                  <a:latin typeface="Poppins" panose="00000500000000000000" pitchFamily="2" charset="0"/>
                  <a:ea typeface="Calibri"/>
                  <a:cs typeface="Poppins" panose="00000500000000000000" pitchFamily="2" charset="0"/>
                </a:rPr>
                <a:t> millones de pesos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25353088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417686" y="1276613"/>
            <a:ext cx="562186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Poppins SemiBold" panose="00000700000000000000" pitchFamily="2" charset="0"/>
                <a:ea typeface="Times New Roman" panose="02020603050405020304" pitchFamily="18" charset="0"/>
                <a:cs typeface="Poppins SemiBold" panose="00000700000000000000" pitchFamily="2" charset="0"/>
              </a:rPr>
              <a:t>Presupuesto de Egresos</a:t>
            </a:r>
            <a:endParaRPr kumimoji="0" lang="es-MX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oppins SemiBold" panose="00000700000000000000" pitchFamily="2" charset="0"/>
              <a:ea typeface="Calibri" panose="020F0502020204030204" pitchFamily="34" charset="0"/>
              <a:cs typeface="Poppins SemiBold" panose="00000700000000000000" pitchFamily="2" charset="0"/>
            </a:endParaRPr>
          </a:p>
        </p:txBody>
      </p:sp>
      <p:sp>
        <p:nvSpPr>
          <p:cNvPr id="17" name="Rectángulo 16">
            <a:extLst>
              <a:ext uri="{FF2B5EF4-FFF2-40B4-BE49-F238E27FC236}">
                <a16:creationId xmlns:a16="http://schemas.microsoft.com/office/drawing/2014/main" id="{C64331EB-EA90-4641-BA07-D6C44F576D9D}"/>
              </a:ext>
            </a:extLst>
          </p:cNvPr>
          <p:cNvSpPr/>
          <p:nvPr/>
        </p:nvSpPr>
        <p:spPr>
          <a:xfrm>
            <a:off x="671686" y="1754980"/>
            <a:ext cx="5621867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es-MX" sz="1600" b="1" dirty="0">
                <a:latin typeface="Poppins SemiBold" panose="00000700000000000000" pitchFamily="2" charset="0"/>
                <a:ea typeface="Times New Roman" panose="02020603050405020304" pitchFamily="18" charset="0"/>
                <a:cs typeface="Poppins SemiBold" panose="00000700000000000000" pitchFamily="2" charset="0"/>
              </a:rPr>
              <a:t>¿Qué es y cuál es su importancia?</a:t>
            </a:r>
            <a:endParaRPr lang="es-MX" sz="1600" dirty="0">
              <a:effectLst/>
              <a:latin typeface="Poppins SemiBold" panose="00000700000000000000" pitchFamily="2" charset="0"/>
              <a:ea typeface="Calibri" panose="020F0502020204030204" pitchFamily="34" charset="0"/>
              <a:cs typeface="Poppins SemiBold" panose="00000700000000000000" pitchFamily="2" charset="0"/>
            </a:endParaRPr>
          </a:p>
        </p:txBody>
      </p:sp>
      <p:sp>
        <p:nvSpPr>
          <p:cNvPr id="18" name="Rectángulo 17">
            <a:extLst>
              <a:ext uri="{FF2B5EF4-FFF2-40B4-BE49-F238E27FC236}">
                <a16:creationId xmlns:a16="http://schemas.microsoft.com/office/drawing/2014/main" id="{9396B23C-A80F-4D6A-9679-32DB04A44C43}"/>
              </a:ext>
            </a:extLst>
          </p:cNvPr>
          <p:cNvSpPr/>
          <p:nvPr/>
        </p:nvSpPr>
        <p:spPr>
          <a:xfrm>
            <a:off x="824086" y="2239615"/>
            <a:ext cx="5469467" cy="20928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es-ES" sz="1300" dirty="0">
                <a:latin typeface="Poppins" panose="00000500000000000000" pitchFamily="2" charset="0"/>
                <a:ea typeface="Times New Roman" panose="02020603050405020304" pitchFamily="18" charset="0"/>
                <a:cs typeface="Poppins" panose="00000500000000000000" pitchFamily="2" charset="0"/>
              </a:rPr>
              <a:t>Es un documento que organiza y detalla en qué debe gastar el Ayuntamiento durante un año, con el fin de cumplir con sus responsabilidades.</a:t>
            </a:r>
          </a:p>
          <a:p>
            <a:pPr algn="just">
              <a:spcAft>
                <a:spcPts val="0"/>
              </a:spcAft>
            </a:pPr>
            <a:endParaRPr lang="es-ES" sz="1300" dirty="0">
              <a:latin typeface="Poppins" panose="00000500000000000000" pitchFamily="2" charset="0"/>
              <a:ea typeface="Times New Roman" panose="02020603050405020304" pitchFamily="18" charset="0"/>
              <a:cs typeface="Poppins" panose="00000500000000000000" pitchFamily="2" charset="0"/>
            </a:endParaRPr>
          </a:p>
          <a:p>
            <a:pPr algn="just">
              <a:spcAft>
                <a:spcPts val="0"/>
              </a:spcAft>
            </a:pPr>
            <a:r>
              <a:rPr lang="es-ES" sz="1300" dirty="0">
                <a:latin typeface="Poppins" panose="00000500000000000000" pitchFamily="2" charset="0"/>
                <a:ea typeface="Times New Roman" panose="02020603050405020304" pitchFamily="18" charset="0"/>
                <a:cs typeface="Poppins" panose="00000500000000000000" pitchFamily="2" charset="0"/>
              </a:rPr>
              <a:t>Su importancia está en que permite planear con anticipación los recursos necesarios para la administración municipal, dar seguimiento al uso del dinero público y asegurar que se maneje de forma correcta, transparente y conforme a la ley, para atender las necesidades de la población que vive en el municipio.</a:t>
            </a:r>
          </a:p>
        </p:txBody>
      </p:sp>
      <p:sp>
        <p:nvSpPr>
          <p:cNvPr id="19" name="Rectángulo 18">
            <a:extLst>
              <a:ext uri="{FF2B5EF4-FFF2-40B4-BE49-F238E27FC236}">
                <a16:creationId xmlns:a16="http://schemas.microsoft.com/office/drawing/2014/main" id="{F0B546DA-58F2-4615-8EAE-A55793AA07C7}"/>
              </a:ext>
            </a:extLst>
          </p:cNvPr>
          <p:cNvSpPr/>
          <p:nvPr/>
        </p:nvSpPr>
        <p:spPr>
          <a:xfrm>
            <a:off x="671686" y="4454721"/>
            <a:ext cx="5621867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es-MX" sz="1600" b="1" dirty="0">
                <a:latin typeface="Poppins SemiBold" panose="00000700000000000000" pitchFamily="2" charset="0"/>
                <a:ea typeface="Times New Roman" panose="02020603050405020304" pitchFamily="18" charset="0"/>
                <a:cs typeface="Poppins SemiBold" panose="00000700000000000000" pitchFamily="2" charset="0"/>
              </a:rPr>
              <a:t>¿En qué se gasta?</a:t>
            </a:r>
            <a:endParaRPr lang="es-MX" sz="1600" dirty="0">
              <a:effectLst/>
              <a:latin typeface="Poppins SemiBold" panose="00000700000000000000" pitchFamily="2" charset="0"/>
              <a:ea typeface="Calibri" panose="020F0502020204030204" pitchFamily="34" charset="0"/>
              <a:cs typeface="Poppins SemiBold" panose="00000700000000000000" pitchFamily="2" charset="0"/>
            </a:endParaRPr>
          </a:p>
        </p:txBody>
      </p:sp>
      <p:graphicFrame>
        <p:nvGraphicFramePr>
          <p:cNvPr id="20" name="Tabla 19">
            <a:extLst>
              <a:ext uri="{FF2B5EF4-FFF2-40B4-BE49-F238E27FC236}">
                <a16:creationId xmlns:a16="http://schemas.microsoft.com/office/drawing/2014/main" id="{61C1052C-540C-4F52-82B9-33686E87DDB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53890031"/>
              </p:ext>
            </p:extLst>
          </p:nvPr>
        </p:nvGraphicFramePr>
        <p:xfrm>
          <a:off x="925830" y="4869484"/>
          <a:ext cx="5367723" cy="3348685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3676958">
                  <a:extLst>
                    <a:ext uri="{9D8B030D-6E8A-4147-A177-3AD203B41FA5}">
                      <a16:colId xmlns:a16="http://schemas.microsoft.com/office/drawing/2014/main" val="93506275"/>
                    </a:ext>
                  </a:extLst>
                </a:gridCol>
                <a:gridCol w="1690765">
                  <a:extLst>
                    <a:ext uri="{9D8B030D-6E8A-4147-A177-3AD203B41FA5}">
                      <a16:colId xmlns:a16="http://schemas.microsoft.com/office/drawing/2014/main" val="2870716203"/>
                    </a:ext>
                  </a:extLst>
                </a:gridCol>
              </a:tblGrid>
              <a:tr h="427053">
                <a:tc>
                  <a:txBody>
                    <a:bodyPr/>
                    <a:lstStyle/>
                    <a:p>
                      <a:pPr marL="23495" algn="ctr">
                        <a:spcBef>
                          <a:spcPts val="45"/>
                        </a:spcBef>
                        <a:spcAft>
                          <a:spcPts val="0"/>
                        </a:spcAft>
                      </a:pPr>
                      <a:r>
                        <a:rPr lang="es-ES" sz="1000" b="0" spc="-10" dirty="0">
                          <a:solidFill>
                            <a:srgbClr val="FFFFFF"/>
                          </a:solidFill>
                          <a:effectLst/>
                          <a:latin typeface="Poppins SemiBold" panose="00000700000000000000" pitchFamily="2" charset="0"/>
                          <a:ea typeface="Arial MT"/>
                          <a:cs typeface="Poppins SemiBold" panose="00000700000000000000" pitchFamily="2" charset="0"/>
                        </a:rPr>
                        <a:t>¿En qué se gasta (por capítulo de gasto)?</a:t>
                      </a:r>
                      <a:endParaRPr lang="es-MX" sz="1100" b="0" dirty="0">
                        <a:effectLst/>
                        <a:latin typeface="Poppins SemiBold" panose="00000700000000000000" pitchFamily="2" charset="0"/>
                        <a:ea typeface="Arial MT"/>
                        <a:cs typeface="Poppins SemiBold" panose="00000700000000000000" pitchFamily="2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1504D"/>
                    </a:solidFill>
                  </a:tcPr>
                </a:tc>
                <a:tc>
                  <a:txBody>
                    <a:bodyPr/>
                    <a:lstStyle/>
                    <a:p>
                      <a:pPr marL="244475" algn="l">
                        <a:spcBef>
                          <a:spcPts val="45"/>
                        </a:spcBef>
                        <a:spcAft>
                          <a:spcPts val="0"/>
                        </a:spcAft>
                      </a:pPr>
                      <a:r>
                        <a:rPr lang="es-ES" sz="1000" b="0" spc="-10" dirty="0">
                          <a:solidFill>
                            <a:srgbClr val="FFFFFF"/>
                          </a:solidFill>
                          <a:effectLst/>
                          <a:latin typeface="Poppins SemiBold" panose="00000700000000000000" pitchFamily="2" charset="0"/>
                          <a:ea typeface="Arial MT"/>
                          <a:cs typeface="Poppins SemiBold" panose="00000700000000000000" pitchFamily="2" charset="0"/>
                        </a:rPr>
                        <a:t>Presupuesto</a:t>
                      </a:r>
                      <a:r>
                        <a:rPr lang="es-ES" sz="1000" b="0" spc="-25" dirty="0">
                          <a:solidFill>
                            <a:srgbClr val="FFFFFF"/>
                          </a:solidFill>
                          <a:effectLst/>
                          <a:latin typeface="Poppins SemiBold" panose="00000700000000000000" pitchFamily="2" charset="0"/>
                          <a:ea typeface="Arial MT"/>
                          <a:cs typeface="Poppins SemiBold" panose="00000700000000000000" pitchFamily="2" charset="0"/>
                        </a:rPr>
                        <a:t> </a:t>
                      </a:r>
                      <a:r>
                        <a:rPr lang="es-ES" sz="1000" b="0" spc="-10" dirty="0">
                          <a:solidFill>
                            <a:srgbClr val="FFFFFF"/>
                          </a:solidFill>
                          <a:effectLst/>
                          <a:latin typeface="Poppins SemiBold" panose="00000700000000000000" pitchFamily="2" charset="0"/>
                          <a:ea typeface="Arial MT"/>
                          <a:cs typeface="Poppins SemiBold" panose="00000700000000000000" pitchFamily="2" charset="0"/>
                        </a:rPr>
                        <a:t>aprobado</a:t>
                      </a:r>
                      <a:endParaRPr lang="es-MX" sz="1100" b="0" dirty="0">
                        <a:effectLst/>
                        <a:latin typeface="Poppins SemiBold" panose="00000700000000000000" pitchFamily="2" charset="0"/>
                        <a:ea typeface="Arial MT"/>
                        <a:cs typeface="Poppins SemiBold" panose="00000700000000000000" pitchFamily="2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150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52268622"/>
                  </a:ext>
                </a:extLst>
              </a:tr>
              <a:tr h="365204">
                <a:tc>
                  <a:txBody>
                    <a:bodyPr/>
                    <a:lstStyle/>
                    <a:p>
                      <a:pPr algn="l">
                        <a:lnSpc>
                          <a:spcPts val="1110"/>
                        </a:lnSpc>
                        <a:spcAft>
                          <a:spcPts val="0"/>
                        </a:spcAft>
                      </a:pPr>
                      <a:r>
                        <a:rPr lang="es-ES" sz="1000" b="0" spc="-10" dirty="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Servicios personales</a:t>
                      </a:r>
                      <a:endParaRPr lang="es-MX" sz="1100" b="0" dirty="0">
                        <a:effectLst/>
                        <a:latin typeface="Poppins" panose="00000500000000000000" pitchFamily="2" charset="0"/>
                        <a:ea typeface="Arial MT"/>
                        <a:cs typeface="Poppins" panose="00000500000000000000" pitchFamily="2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R="25400" algn="r">
                        <a:lnSpc>
                          <a:spcPts val="1110"/>
                        </a:lnSpc>
                        <a:spcAft>
                          <a:spcPts val="0"/>
                        </a:spcAft>
                      </a:pPr>
                      <a:r>
                        <a:rPr lang="es-ES" sz="1000" b="0" spc="-10" dirty="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$2,468,667,529.00</a:t>
                      </a:r>
                      <a:endParaRPr lang="es-MX" sz="1100" b="0" dirty="0">
                        <a:effectLst/>
                        <a:latin typeface="Poppins" panose="00000500000000000000" pitchFamily="2" charset="0"/>
                        <a:ea typeface="Arial MT"/>
                        <a:cs typeface="Poppins" panose="00000500000000000000" pitchFamily="2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09711626"/>
                  </a:ext>
                </a:extLst>
              </a:tr>
              <a:tr h="365204">
                <a:tc>
                  <a:txBody>
                    <a:bodyPr/>
                    <a:lstStyle/>
                    <a:p>
                      <a:pPr algn="l">
                        <a:lnSpc>
                          <a:spcPts val="1110"/>
                        </a:lnSpc>
                        <a:spcAft>
                          <a:spcPts val="0"/>
                        </a:spcAft>
                      </a:pPr>
                      <a:r>
                        <a:rPr lang="es-ES" sz="1000" b="0" dirty="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Materiales</a:t>
                      </a:r>
                      <a:r>
                        <a:rPr lang="es-ES" sz="1000" b="0" spc="-70" dirty="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 </a:t>
                      </a:r>
                      <a:r>
                        <a:rPr lang="es-ES" sz="1000" b="0" dirty="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y</a:t>
                      </a:r>
                      <a:r>
                        <a:rPr lang="es-ES" sz="1000" b="0" spc="-55" dirty="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 </a:t>
                      </a:r>
                      <a:r>
                        <a:rPr lang="es-ES" sz="1000" b="0" spc="-10" dirty="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suministros</a:t>
                      </a:r>
                      <a:endParaRPr lang="es-MX" sz="1100" b="0" dirty="0">
                        <a:effectLst/>
                        <a:latin typeface="Poppins" panose="00000500000000000000" pitchFamily="2" charset="0"/>
                        <a:ea typeface="Arial MT"/>
                        <a:cs typeface="Poppins" panose="00000500000000000000" pitchFamily="2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R="25400" algn="r">
                        <a:lnSpc>
                          <a:spcPts val="1110"/>
                        </a:lnSpc>
                        <a:spcAft>
                          <a:spcPts val="0"/>
                        </a:spcAft>
                      </a:pPr>
                      <a:r>
                        <a:rPr lang="es-ES" sz="1000" b="0" spc="-10" dirty="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$449,713,446.00</a:t>
                      </a:r>
                      <a:endParaRPr lang="es-MX" sz="1100" b="0" dirty="0">
                        <a:effectLst/>
                        <a:latin typeface="Poppins" panose="00000500000000000000" pitchFamily="2" charset="0"/>
                        <a:ea typeface="Arial MT"/>
                        <a:cs typeface="Poppins" panose="00000500000000000000" pitchFamily="2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85065737"/>
                  </a:ext>
                </a:extLst>
              </a:tr>
              <a:tr h="365204">
                <a:tc>
                  <a:txBody>
                    <a:bodyPr/>
                    <a:lstStyle/>
                    <a:p>
                      <a:pPr algn="l">
                        <a:lnSpc>
                          <a:spcPts val="1110"/>
                        </a:lnSpc>
                        <a:spcAft>
                          <a:spcPts val="0"/>
                        </a:spcAft>
                      </a:pPr>
                      <a:r>
                        <a:rPr lang="es-ES" sz="1000" b="0" spc="-10" dirty="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Servicios</a:t>
                      </a:r>
                      <a:r>
                        <a:rPr lang="es-ES" sz="1000" b="0" spc="-20" dirty="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 </a:t>
                      </a:r>
                      <a:r>
                        <a:rPr lang="es-ES" sz="1000" b="0" spc="-10" dirty="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generales</a:t>
                      </a:r>
                      <a:endParaRPr lang="es-MX" sz="1100" b="0" dirty="0">
                        <a:effectLst/>
                        <a:latin typeface="Poppins" panose="00000500000000000000" pitchFamily="2" charset="0"/>
                        <a:ea typeface="Arial MT"/>
                        <a:cs typeface="Poppins" panose="00000500000000000000" pitchFamily="2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R="25400" algn="r">
                        <a:lnSpc>
                          <a:spcPts val="1110"/>
                        </a:lnSpc>
                        <a:spcAft>
                          <a:spcPts val="0"/>
                        </a:spcAft>
                      </a:pPr>
                      <a:r>
                        <a:rPr lang="es-ES" sz="1000" b="0" spc="-10" dirty="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$2,624,772,641.00</a:t>
                      </a:r>
                      <a:endParaRPr lang="es-MX" sz="1100" b="0" dirty="0">
                        <a:effectLst/>
                        <a:latin typeface="Poppins" panose="00000500000000000000" pitchFamily="2" charset="0"/>
                        <a:ea typeface="Arial MT"/>
                        <a:cs typeface="Poppins" panose="00000500000000000000" pitchFamily="2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6524274"/>
                  </a:ext>
                </a:extLst>
              </a:tr>
              <a:tr h="365204">
                <a:tc>
                  <a:txBody>
                    <a:bodyPr/>
                    <a:lstStyle/>
                    <a:p>
                      <a:pPr algn="l">
                        <a:lnSpc>
                          <a:spcPts val="1110"/>
                        </a:lnSpc>
                        <a:spcAft>
                          <a:spcPts val="0"/>
                        </a:spcAft>
                      </a:pPr>
                      <a:r>
                        <a:rPr lang="es-ES" sz="1000" b="0" spc="-10" dirty="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Transferencias,</a:t>
                      </a:r>
                      <a:r>
                        <a:rPr lang="es-ES" sz="1000" b="0" spc="-5" dirty="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 </a:t>
                      </a:r>
                      <a:r>
                        <a:rPr lang="es-ES" sz="1000" b="0" spc="-10" dirty="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asignaciones,</a:t>
                      </a:r>
                      <a:r>
                        <a:rPr lang="es-ES" sz="1000" b="0" spc="5" dirty="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 </a:t>
                      </a:r>
                      <a:r>
                        <a:rPr lang="es-ES" sz="1000" b="0" spc="-10" dirty="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subsidios</a:t>
                      </a:r>
                      <a:r>
                        <a:rPr lang="es-ES" sz="1000" b="0" spc="-50" dirty="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 </a:t>
                      </a:r>
                      <a:r>
                        <a:rPr lang="es-ES" sz="1000" b="0" spc="-10" dirty="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y</a:t>
                      </a:r>
                      <a:r>
                        <a:rPr lang="es-ES" sz="1000" b="0" spc="-15" dirty="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 </a:t>
                      </a:r>
                      <a:r>
                        <a:rPr lang="es-ES" sz="1000" b="0" spc="-10" dirty="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otras</a:t>
                      </a:r>
                      <a:r>
                        <a:rPr lang="es-ES" sz="1000" b="0" spc="-20" dirty="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 </a:t>
                      </a:r>
                      <a:r>
                        <a:rPr lang="es-ES" sz="1000" b="0" spc="-10" dirty="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ayudas</a:t>
                      </a:r>
                      <a:endParaRPr lang="es-MX" sz="1100" b="0" dirty="0">
                        <a:effectLst/>
                        <a:latin typeface="Poppins" panose="00000500000000000000" pitchFamily="2" charset="0"/>
                        <a:ea typeface="Arial MT"/>
                        <a:cs typeface="Poppins" panose="00000500000000000000" pitchFamily="2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R="25400" algn="r">
                        <a:lnSpc>
                          <a:spcPts val="1110"/>
                        </a:lnSpc>
                        <a:spcAft>
                          <a:spcPts val="0"/>
                        </a:spcAft>
                      </a:pPr>
                      <a:r>
                        <a:rPr lang="es-ES" sz="1000" b="0" spc="-10" dirty="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$1,321,777,443.00</a:t>
                      </a:r>
                      <a:endParaRPr lang="es-MX" sz="1100" b="0" dirty="0">
                        <a:effectLst/>
                        <a:latin typeface="Poppins" panose="00000500000000000000" pitchFamily="2" charset="0"/>
                        <a:ea typeface="Arial MT"/>
                        <a:cs typeface="Poppins" panose="00000500000000000000" pitchFamily="2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89249891"/>
                  </a:ext>
                </a:extLst>
              </a:tr>
              <a:tr h="365204">
                <a:tc>
                  <a:txBody>
                    <a:bodyPr/>
                    <a:lstStyle/>
                    <a:p>
                      <a:pPr algn="l">
                        <a:lnSpc>
                          <a:spcPts val="1110"/>
                        </a:lnSpc>
                        <a:spcAft>
                          <a:spcPts val="0"/>
                        </a:spcAft>
                      </a:pPr>
                      <a:r>
                        <a:rPr lang="es-ES" sz="1000" b="0" dirty="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Bienes</a:t>
                      </a:r>
                      <a:r>
                        <a:rPr lang="es-ES" sz="1000" b="0" spc="-70" dirty="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 </a:t>
                      </a:r>
                      <a:r>
                        <a:rPr lang="es-ES" sz="1000" b="0" dirty="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muebles,</a:t>
                      </a:r>
                      <a:r>
                        <a:rPr lang="es-ES" sz="1000" b="0" spc="-70" dirty="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 </a:t>
                      </a:r>
                      <a:r>
                        <a:rPr lang="es-ES" sz="1000" b="0" dirty="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inmuebles</a:t>
                      </a:r>
                      <a:r>
                        <a:rPr lang="es-ES" sz="1000" b="0" spc="-70" dirty="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 </a:t>
                      </a:r>
                      <a:r>
                        <a:rPr lang="es-ES" sz="1000" b="0" dirty="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e</a:t>
                      </a:r>
                      <a:r>
                        <a:rPr lang="es-ES" sz="1000" b="0" spc="-65" dirty="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 </a:t>
                      </a:r>
                      <a:r>
                        <a:rPr lang="es-ES" sz="1000" b="0" spc="-10" dirty="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intangibles</a:t>
                      </a:r>
                      <a:endParaRPr lang="es-MX" sz="1100" b="0" dirty="0">
                        <a:effectLst/>
                        <a:latin typeface="Poppins" panose="00000500000000000000" pitchFamily="2" charset="0"/>
                        <a:ea typeface="Arial MT"/>
                        <a:cs typeface="Poppins" panose="00000500000000000000" pitchFamily="2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R="25400" algn="r">
                        <a:lnSpc>
                          <a:spcPts val="1110"/>
                        </a:lnSpc>
                        <a:spcAft>
                          <a:spcPts val="0"/>
                        </a:spcAft>
                      </a:pPr>
                      <a:r>
                        <a:rPr lang="es-ES" sz="1000" b="0" spc="-10" dirty="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$77,125,392.00</a:t>
                      </a:r>
                      <a:endParaRPr lang="es-MX" sz="1100" b="0" dirty="0">
                        <a:effectLst/>
                        <a:latin typeface="Poppins" panose="00000500000000000000" pitchFamily="2" charset="0"/>
                        <a:ea typeface="Arial MT"/>
                        <a:cs typeface="Poppins" panose="00000500000000000000" pitchFamily="2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15095478"/>
                  </a:ext>
                </a:extLst>
              </a:tr>
              <a:tr h="365204">
                <a:tc>
                  <a:txBody>
                    <a:bodyPr/>
                    <a:lstStyle/>
                    <a:p>
                      <a:pPr algn="l">
                        <a:lnSpc>
                          <a:spcPts val="1110"/>
                        </a:lnSpc>
                        <a:spcAft>
                          <a:spcPts val="0"/>
                        </a:spcAft>
                      </a:pPr>
                      <a:r>
                        <a:rPr lang="es-ES" sz="1000" b="0" spc="-10" dirty="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Inversión</a:t>
                      </a:r>
                      <a:r>
                        <a:rPr lang="es-ES" sz="1000" b="0" spc="-25" dirty="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 </a:t>
                      </a:r>
                      <a:r>
                        <a:rPr lang="es-ES" sz="1000" b="0" spc="-10" dirty="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pública</a:t>
                      </a:r>
                      <a:endParaRPr lang="es-MX" sz="1100" b="0" dirty="0">
                        <a:effectLst/>
                        <a:latin typeface="Poppins" panose="00000500000000000000" pitchFamily="2" charset="0"/>
                        <a:ea typeface="Arial MT"/>
                        <a:cs typeface="Poppins" panose="00000500000000000000" pitchFamily="2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R="25400" algn="r">
                        <a:lnSpc>
                          <a:spcPts val="1110"/>
                        </a:lnSpc>
                        <a:spcAft>
                          <a:spcPts val="0"/>
                        </a:spcAft>
                      </a:pPr>
                      <a:r>
                        <a:rPr lang="es-ES" sz="1000" b="0" spc="-10" dirty="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$488,334,498.00</a:t>
                      </a:r>
                      <a:endParaRPr lang="es-MX" sz="1100" b="0" dirty="0">
                        <a:effectLst/>
                        <a:latin typeface="Poppins" panose="00000500000000000000" pitchFamily="2" charset="0"/>
                        <a:ea typeface="Arial MT"/>
                        <a:cs typeface="Poppins" panose="00000500000000000000" pitchFamily="2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62856977"/>
                  </a:ext>
                </a:extLst>
              </a:tr>
              <a:tr h="365204">
                <a:tc>
                  <a:txBody>
                    <a:bodyPr/>
                    <a:lstStyle/>
                    <a:p>
                      <a:pPr algn="l">
                        <a:lnSpc>
                          <a:spcPts val="1110"/>
                        </a:lnSpc>
                        <a:spcAft>
                          <a:spcPts val="0"/>
                        </a:spcAft>
                      </a:pPr>
                      <a:r>
                        <a:rPr lang="es-ES" sz="1000" b="0" spc="-10" dirty="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Inversiones</a:t>
                      </a:r>
                      <a:r>
                        <a:rPr lang="es-ES" sz="1000" b="0" spc="-35" dirty="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 </a:t>
                      </a:r>
                      <a:r>
                        <a:rPr lang="es-ES" sz="1000" b="0" spc="-10" dirty="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financieras</a:t>
                      </a:r>
                      <a:r>
                        <a:rPr lang="es-ES" sz="1000" b="0" spc="-5" dirty="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 </a:t>
                      </a:r>
                      <a:r>
                        <a:rPr lang="es-ES" sz="1000" b="0" spc="-10" dirty="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y</a:t>
                      </a:r>
                      <a:r>
                        <a:rPr lang="es-ES" sz="1000" b="0" spc="-25" dirty="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 </a:t>
                      </a:r>
                      <a:r>
                        <a:rPr lang="es-ES" sz="1000" b="0" spc="-10" dirty="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otras</a:t>
                      </a:r>
                      <a:r>
                        <a:rPr lang="es-ES" sz="1000" b="0" spc="-5" dirty="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 </a:t>
                      </a:r>
                      <a:r>
                        <a:rPr lang="es-ES" sz="1000" b="0" spc="-10" dirty="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provisiones</a:t>
                      </a:r>
                      <a:endParaRPr lang="es-MX" sz="1100" b="0" dirty="0">
                        <a:effectLst/>
                        <a:latin typeface="Poppins" panose="00000500000000000000" pitchFamily="2" charset="0"/>
                        <a:ea typeface="Arial MT"/>
                        <a:cs typeface="Poppins" panose="00000500000000000000" pitchFamily="2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R="25400" algn="r">
                        <a:lnSpc>
                          <a:spcPts val="1110"/>
                        </a:lnSpc>
                        <a:spcAft>
                          <a:spcPts val="0"/>
                        </a:spcAft>
                      </a:pPr>
                      <a:r>
                        <a:rPr lang="es-ES" sz="1000" b="0" spc="-10" dirty="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$40,000,000.00</a:t>
                      </a:r>
                      <a:endParaRPr lang="es-MX" sz="1100" b="0" dirty="0">
                        <a:effectLst/>
                        <a:latin typeface="Poppins" panose="00000500000000000000" pitchFamily="2" charset="0"/>
                        <a:ea typeface="Arial MT"/>
                        <a:cs typeface="Poppins" panose="00000500000000000000" pitchFamily="2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85555244"/>
                  </a:ext>
                </a:extLst>
              </a:tr>
              <a:tr h="365204">
                <a:tc>
                  <a:txBody>
                    <a:bodyPr/>
                    <a:lstStyle/>
                    <a:p>
                      <a:pPr marL="51435" algn="l">
                        <a:lnSpc>
                          <a:spcPts val="1110"/>
                        </a:lnSpc>
                        <a:spcAft>
                          <a:spcPts val="0"/>
                        </a:spcAft>
                      </a:pPr>
                      <a:r>
                        <a:rPr lang="es-ES" sz="1000" b="0" spc="-10" dirty="0">
                          <a:effectLst/>
                          <a:latin typeface="Poppins SemiBold" panose="00000700000000000000" pitchFamily="2" charset="0"/>
                          <a:ea typeface="Arial MT"/>
                          <a:cs typeface="Poppins SemiBold" panose="00000700000000000000" pitchFamily="2" charset="0"/>
                        </a:rPr>
                        <a:t>Total</a:t>
                      </a:r>
                      <a:endParaRPr lang="es-MX" sz="1100" b="0" dirty="0">
                        <a:effectLst/>
                        <a:latin typeface="Poppins SemiBold" panose="00000700000000000000" pitchFamily="2" charset="0"/>
                        <a:ea typeface="Arial MT"/>
                        <a:cs typeface="Poppins SemiBold" panose="00000700000000000000" pitchFamily="2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R="25400" algn="r">
                        <a:lnSpc>
                          <a:spcPts val="1110"/>
                        </a:lnSpc>
                        <a:spcAft>
                          <a:spcPts val="0"/>
                        </a:spcAft>
                      </a:pPr>
                      <a:r>
                        <a:rPr lang="es-ES" sz="1000" b="0" spc="-10" dirty="0">
                          <a:effectLst/>
                          <a:latin typeface="Poppins SemiBold" panose="00000700000000000000" pitchFamily="2" charset="0"/>
                          <a:ea typeface="Arial MT"/>
                          <a:cs typeface="Poppins SemiBold" panose="00000700000000000000" pitchFamily="2" charset="0"/>
                        </a:rPr>
                        <a:t>$7,470,390,949.00</a:t>
                      </a:r>
                      <a:endParaRPr lang="es-MX" sz="1100" b="0" dirty="0">
                        <a:effectLst/>
                        <a:latin typeface="Poppins SemiBold" panose="00000700000000000000" pitchFamily="2" charset="0"/>
                        <a:ea typeface="Arial MT"/>
                        <a:cs typeface="Poppins SemiBold" panose="00000700000000000000" pitchFamily="2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6483219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0368874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 2007-20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794</TotalTime>
  <Words>1600</Words>
  <Application>Microsoft Office PowerPoint</Application>
  <PresentationFormat>Carta (216 x 279 mm)</PresentationFormat>
  <Paragraphs>289</Paragraphs>
  <Slides>13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7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13</vt:i4>
      </vt:variant>
    </vt:vector>
  </HeadingPairs>
  <TitlesOfParts>
    <vt:vector size="21" baseType="lpstr">
      <vt:lpstr>Arial</vt:lpstr>
      <vt:lpstr>Arial MT</vt:lpstr>
      <vt:lpstr>Calibri</vt:lpstr>
      <vt:lpstr>Calibri Light</vt:lpstr>
      <vt:lpstr>Poppins</vt:lpstr>
      <vt:lpstr>Poppins SemiBold</vt:lpstr>
      <vt:lpstr>Times New Roman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ALEJANDRO AVILA FRAGINALES</dc:creator>
  <cp:lastModifiedBy>USUARIO</cp:lastModifiedBy>
  <cp:revision>66</cp:revision>
  <dcterms:created xsi:type="dcterms:W3CDTF">2025-01-07T19:41:22Z</dcterms:created>
  <dcterms:modified xsi:type="dcterms:W3CDTF">2026-02-06T17:06:45Z</dcterms:modified>
</cp:coreProperties>
</file>